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57" r:id="rId6"/>
    <p:sldId id="258" r:id="rId7"/>
    <p:sldId id="259" r:id="rId8"/>
    <p:sldId id="269" r:id="rId9"/>
    <p:sldId id="260" r:id="rId10"/>
    <p:sldId id="261" r:id="rId11"/>
    <p:sldId id="262" r:id="rId12"/>
    <p:sldId id="271" r:id="rId13"/>
    <p:sldId id="272" r:id="rId14"/>
    <p:sldId id="273" r:id="rId15"/>
    <p:sldId id="274" r:id="rId16"/>
    <p:sldId id="265" r:id="rId17"/>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95154-74DF-4EC2-B07B-3D5719A02AB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C16521F1-A470-4188-B2DA-643B585F9EA8}">
      <dgm:prSet phldrT="[Text]" custT="1"/>
      <dgm:spPr>
        <a:solidFill>
          <a:schemeClr val="accent2"/>
        </a:solidFill>
      </dgm:spPr>
      <dgm:t>
        <a:bodyPr/>
        <a:lstStyle/>
        <a:p>
          <a:r>
            <a:rPr lang="de-DE" sz="2000" b="1" dirty="0"/>
            <a:t>Gespräch mit </a:t>
          </a:r>
          <a:r>
            <a:rPr lang="de-DE" sz="2000" b="1" dirty="0" err="1"/>
            <a:t>ErzieherInnen</a:t>
          </a:r>
          <a:r>
            <a:rPr lang="de-DE" sz="2000" b="1" dirty="0"/>
            <a:t> in der KITA</a:t>
          </a:r>
        </a:p>
      </dgm:t>
    </dgm:pt>
    <dgm:pt modelId="{9F8F03D8-74C6-44BF-AEEF-7D432B97CC3B}" type="parTrans" cxnId="{6D185535-80BF-41B1-ABBF-10F03A0FAA25}">
      <dgm:prSet/>
      <dgm:spPr/>
      <dgm:t>
        <a:bodyPr/>
        <a:lstStyle/>
        <a:p>
          <a:endParaRPr lang="de-DE"/>
        </a:p>
      </dgm:t>
    </dgm:pt>
    <dgm:pt modelId="{156B97EA-755E-40ED-BEAD-0DC84AB58572}" type="sibTrans" cxnId="{6D185535-80BF-41B1-ABBF-10F03A0FAA25}">
      <dgm:prSet custT="1"/>
      <dgm:spPr>
        <a:solidFill>
          <a:schemeClr val="accent2"/>
        </a:solidFill>
      </dgm:spPr>
      <dgm:t>
        <a:bodyPr/>
        <a:lstStyle/>
        <a:p>
          <a:r>
            <a:rPr lang="de-DE" sz="2000" b="1" dirty="0"/>
            <a:t>Beobachtungen einer Lehrkraft in der Vorschulgruppe in der KITA</a:t>
          </a:r>
        </a:p>
      </dgm:t>
    </dgm:pt>
    <dgm:pt modelId="{A6A80563-0E41-458E-9720-4B3732C4BF51}">
      <dgm:prSet phldrT="[Text]" custT="1"/>
      <dgm:spPr/>
      <dgm:t>
        <a:bodyPr/>
        <a:lstStyle/>
        <a:p>
          <a:r>
            <a:rPr lang="de-DE" sz="2400" b="1" dirty="0">
              <a:solidFill>
                <a:srgbClr val="7030A0"/>
              </a:solidFill>
            </a:rPr>
            <a:t>  Kind, Eltern</a:t>
          </a:r>
        </a:p>
      </dgm:t>
    </dgm:pt>
    <dgm:pt modelId="{FFF3F27A-8A09-418C-A56A-E9243FDA0988}" type="parTrans" cxnId="{101798CE-AFD3-41D8-9900-B749AFDEF1C6}">
      <dgm:prSet/>
      <dgm:spPr/>
      <dgm:t>
        <a:bodyPr/>
        <a:lstStyle/>
        <a:p>
          <a:endParaRPr lang="de-DE"/>
        </a:p>
      </dgm:t>
    </dgm:pt>
    <dgm:pt modelId="{BC8A9B9A-F3AF-4042-8E22-C4ED8A6D7694}" type="sibTrans" cxnId="{101798CE-AFD3-41D8-9900-B749AFDEF1C6}">
      <dgm:prSet/>
      <dgm:spPr/>
      <dgm:t>
        <a:bodyPr/>
        <a:lstStyle/>
        <a:p>
          <a:endParaRPr lang="de-DE"/>
        </a:p>
      </dgm:t>
    </dgm:pt>
    <dgm:pt modelId="{3E194715-15C0-4193-A5A1-627529622C24}">
      <dgm:prSet phldrT="[Text]" custT="1"/>
      <dgm:spPr>
        <a:solidFill>
          <a:srgbClr val="00B050"/>
        </a:solidFill>
      </dgm:spPr>
      <dgm:t>
        <a:bodyPr/>
        <a:lstStyle/>
        <a:p>
          <a:r>
            <a:rPr lang="de-DE" sz="2000" b="1" dirty="0"/>
            <a:t>Beobachtungen der Vorkurs Deutsch Lehrkraft</a:t>
          </a:r>
        </a:p>
      </dgm:t>
    </dgm:pt>
    <dgm:pt modelId="{3F83504E-2657-4916-9F92-711D0170ED6B}" type="parTrans" cxnId="{1CC76142-D104-4FFC-9F89-E6DB53DC3E6D}">
      <dgm:prSet/>
      <dgm:spPr/>
      <dgm:t>
        <a:bodyPr/>
        <a:lstStyle/>
        <a:p>
          <a:endParaRPr lang="de-DE"/>
        </a:p>
      </dgm:t>
    </dgm:pt>
    <dgm:pt modelId="{86C2A707-28B9-4D07-9BB3-9DF2B36A4034}" type="sibTrans" cxnId="{1CC76142-D104-4FFC-9F89-E6DB53DC3E6D}">
      <dgm:prSet custT="1"/>
      <dgm:spPr>
        <a:solidFill>
          <a:srgbClr val="00B050"/>
        </a:solidFill>
      </dgm:spPr>
      <dgm:t>
        <a:bodyPr/>
        <a:lstStyle/>
        <a:p>
          <a:r>
            <a:rPr lang="de-DE" sz="2000" b="1" dirty="0"/>
            <a:t>Einschulungs-spiel mit dem Kind am Tag der Einschulung</a:t>
          </a:r>
        </a:p>
      </dgm:t>
    </dgm:pt>
    <dgm:pt modelId="{4F00840D-419A-4F84-A71D-23421BFBE48D}">
      <dgm:prSet phldrT="[Text]" custT="1"/>
      <dgm:spPr/>
      <dgm:t>
        <a:bodyPr/>
        <a:lstStyle/>
        <a:p>
          <a:r>
            <a:rPr lang="de-DE" sz="2400" b="1" dirty="0">
              <a:solidFill>
                <a:srgbClr val="7030A0"/>
              </a:solidFill>
            </a:rPr>
            <a:t>KITA</a:t>
          </a:r>
        </a:p>
      </dgm:t>
    </dgm:pt>
    <dgm:pt modelId="{0EBE81EF-C73A-4348-A81F-03EDD506E684}" type="parTrans" cxnId="{B0BFD91F-0B34-4A84-881C-6CA0012B62F7}">
      <dgm:prSet/>
      <dgm:spPr/>
      <dgm:t>
        <a:bodyPr/>
        <a:lstStyle/>
        <a:p>
          <a:endParaRPr lang="de-DE"/>
        </a:p>
      </dgm:t>
    </dgm:pt>
    <dgm:pt modelId="{98CF3863-04CF-4950-A931-7B3B9A335EA6}" type="sibTrans" cxnId="{B0BFD91F-0B34-4A84-881C-6CA0012B62F7}">
      <dgm:prSet/>
      <dgm:spPr/>
      <dgm:t>
        <a:bodyPr/>
        <a:lstStyle/>
        <a:p>
          <a:endParaRPr lang="de-DE"/>
        </a:p>
      </dgm:t>
    </dgm:pt>
    <dgm:pt modelId="{25F69E8D-AA44-44B6-85DF-8159CB9502A9}">
      <dgm:prSet phldrT="[Text]" custT="1"/>
      <dgm:spPr>
        <a:solidFill>
          <a:srgbClr val="00B050"/>
        </a:solidFill>
      </dgm:spPr>
      <dgm:t>
        <a:bodyPr/>
        <a:lstStyle/>
        <a:p>
          <a:r>
            <a:rPr lang="de-DE" sz="2000" b="1" dirty="0"/>
            <a:t>Eventuell Schulspiel in einer Kleingruppe</a:t>
          </a:r>
        </a:p>
      </dgm:t>
    </dgm:pt>
    <dgm:pt modelId="{B29D50A6-97F6-4F76-90E9-26CC03F21A4A}" type="parTrans" cxnId="{ABDA3E2C-2297-44A2-BDB7-5892943B9084}">
      <dgm:prSet/>
      <dgm:spPr/>
      <dgm:t>
        <a:bodyPr/>
        <a:lstStyle/>
        <a:p>
          <a:endParaRPr lang="de-DE"/>
        </a:p>
      </dgm:t>
    </dgm:pt>
    <dgm:pt modelId="{6D0D2A27-1BE6-47BC-8D75-D3327B1206A7}" type="sibTrans" cxnId="{ABDA3E2C-2297-44A2-BDB7-5892943B9084}">
      <dgm:prSet custT="1"/>
      <dgm:spPr/>
      <dgm:t>
        <a:bodyPr/>
        <a:lstStyle/>
        <a:p>
          <a:r>
            <a:rPr lang="de-DE" sz="2000" b="1" dirty="0"/>
            <a:t>Gespräche mit den Eltern</a:t>
          </a:r>
        </a:p>
      </dgm:t>
    </dgm:pt>
    <dgm:pt modelId="{D3C5ABAF-FA44-4E56-BAAA-C51410310730}">
      <dgm:prSet phldrT="[Text]" custT="1"/>
      <dgm:spPr/>
      <dgm:t>
        <a:bodyPr/>
        <a:lstStyle/>
        <a:p>
          <a:r>
            <a:rPr lang="de-DE" sz="2400" b="1" dirty="0">
              <a:solidFill>
                <a:srgbClr val="7030A0"/>
              </a:solidFill>
            </a:rPr>
            <a:t>Schule</a:t>
          </a:r>
        </a:p>
      </dgm:t>
    </dgm:pt>
    <dgm:pt modelId="{5E2CFD66-D87D-4F86-AB8E-635BF9DAEC1A}" type="parTrans" cxnId="{029EA853-5C80-4937-A4FD-F588533BF412}">
      <dgm:prSet/>
      <dgm:spPr/>
      <dgm:t>
        <a:bodyPr/>
        <a:lstStyle/>
        <a:p>
          <a:endParaRPr lang="de-DE"/>
        </a:p>
      </dgm:t>
    </dgm:pt>
    <dgm:pt modelId="{A4D43320-ED24-4D87-A4C1-5A8A726CC172}" type="sibTrans" cxnId="{029EA853-5C80-4937-A4FD-F588533BF412}">
      <dgm:prSet/>
      <dgm:spPr/>
      <dgm:t>
        <a:bodyPr/>
        <a:lstStyle/>
        <a:p>
          <a:endParaRPr lang="de-DE"/>
        </a:p>
      </dgm:t>
    </dgm:pt>
    <dgm:pt modelId="{B0B096C9-6FE8-4577-B5B9-4FF2938DBA0C}" type="pres">
      <dgm:prSet presAssocID="{92595154-74DF-4EC2-B07B-3D5719A02AB3}" presName="Name0" presStyleCnt="0">
        <dgm:presLayoutVars>
          <dgm:chMax/>
          <dgm:chPref/>
          <dgm:dir/>
          <dgm:animLvl val="lvl"/>
        </dgm:presLayoutVars>
      </dgm:prSet>
      <dgm:spPr/>
    </dgm:pt>
    <dgm:pt modelId="{D8F43137-E9CB-4095-A4CF-303516E6F21E}" type="pres">
      <dgm:prSet presAssocID="{C16521F1-A470-4188-B2DA-643B585F9EA8}" presName="composite" presStyleCnt="0"/>
      <dgm:spPr/>
    </dgm:pt>
    <dgm:pt modelId="{07B26ADE-3896-445F-9518-E4085525C001}" type="pres">
      <dgm:prSet presAssocID="{C16521F1-A470-4188-B2DA-643B585F9EA8}" presName="Parent1" presStyleLbl="node1" presStyleIdx="0" presStyleCnt="6" custScaleX="215955" custScaleY="118844" custLinFactNeighborX="16606" custLinFactNeighborY="-543">
        <dgm:presLayoutVars>
          <dgm:chMax val="1"/>
          <dgm:chPref val="1"/>
          <dgm:bulletEnabled val="1"/>
        </dgm:presLayoutVars>
      </dgm:prSet>
      <dgm:spPr/>
    </dgm:pt>
    <dgm:pt modelId="{570E9B7D-B732-49C1-BCBA-8CF84400C9F7}" type="pres">
      <dgm:prSet presAssocID="{C16521F1-A470-4188-B2DA-643B585F9EA8}" presName="Childtext1" presStyleLbl="revTx" presStyleIdx="0" presStyleCnt="3" custScaleX="112367" custLinFactNeighborX="50318" custLinFactNeighborY="-2021">
        <dgm:presLayoutVars>
          <dgm:chMax val="0"/>
          <dgm:chPref val="0"/>
          <dgm:bulletEnabled val="1"/>
        </dgm:presLayoutVars>
      </dgm:prSet>
      <dgm:spPr/>
    </dgm:pt>
    <dgm:pt modelId="{98EC7E8D-0184-437E-ABC4-B09EA4865CE6}" type="pres">
      <dgm:prSet presAssocID="{C16521F1-A470-4188-B2DA-643B585F9EA8}" presName="BalanceSpacing" presStyleCnt="0"/>
      <dgm:spPr/>
    </dgm:pt>
    <dgm:pt modelId="{1182FBDF-891D-4B2D-B071-5E1387C8DC92}" type="pres">
      <dgm:prSet presAssocID="{C16521F1-A470-4188-B2DA-643B585F9EA8}" presName="BalanceSpacing1" presStyleCnt="0"/>
      <dgm:spPr/>
    </dgm:pt>
    <dgm:pt modelId="{D7C77EB4-0EDD-43F3-9806-A5489F6CD392}" type="pres">
      <dgm:prSet presAssocID="{156B97EA-755E-40ED-BEAD-0DC84AB58572}" presName="Accent1Text" presStyleLbl="node1" presStyleIdx="1" presStyleCnt="6" custScaleX="198734" custScaleY="123342" custLinFactNeighborX="-85315" custLinFactNeighborY="-2962"/>
      <dgm:spPr/>
    </dgm:pt>
    <dgm:pt modelId="{EE1AD889-6630-4E45-A438-4BB1E89B6EB0}" type="pres">
      <dgm:prSet presAssocID="{156B97EA-755E-40ED-BEAD-0DC84AB58572}" presName="spaceBetweenRectangles" presStyleCnt="0"/>
      <dgm:spPr/>
    </dgm:pt>
    <dgm:pt modelId="{27C26D5D-B87C-4905-B17B-5C31962E9BFB}" type="pres">
      <dgm:prSet presAssocID="{3E194715-15C0-4193-A5A1-627529622C24}" presName="composite" presStyleCnt="0"/>
      <dgm:spPr/>
    </dgm:pt>
    <dgm:pt modelId="{A9EB58BA-EB2E-4150-A268-609E99DD59DF}" type="pres">
      <dgm:prSet presAssocID="{3E194715-15C0-4193-A5A1-627529622C24}" presName="Parent1" presStyleLbl="node1" presStyleIdx="2" presStyleCnt="6" custScaleX="212903" custLinFactNeighborX="-36623" custLinFactNeighborY="-8489">
        <dgm:presLayoutVars>
          <dgm:chMax val="1"/>
          <dgm:chPref val="1"/>
          <dgm:bulletEnabled val="1"/>
        </dgm:presLayoutVars>
      </dgm:prSet>
      <dgm:spPr/>
    </dgm:pt>
    <dgm:pt modelId="{D51EBB1A-0AF0-4D0E-8A4D-D0481A4E934A}" type="pres">
      <dgm:prSet presAssocID="{3E194715-15C0-4193-A5A1-627529622C24}" presName="Childtext1" presStyleLbl="revTx" presStyleIdx="1" presStyleCnt="3" custFlipHor="1" custScaleX="62245" custLinFactNeighborX="-81286" custLinFactNeighborY="-802">
        <dgm:presLayoutVars>
          <dgm:chMax val="0"/>
          <dgm:chPref val="0"/>
          <dgm:bulletEnabled val="1"/>
        </dgm:presLayoutVars>
      </dgm:prSet>
      <dgm:spPr/>
    </dgm:pt>
    <dgm:pt modelId="{59F1D210-6A3F-4994-A0DB-71ADA080147B}" type="pres">
      <dgm:prSet presAssocID="{3E194715-15C0-4193-A5A1-627529622C24}" presName="BalanceSpacing" presStyleCnt="0"/>
      <dgm:spPr/>
    </dgm:pt>
    <dgm:pt modelId="{A90C2163-73CF-4644-B0C4-45E1693F079A}" type="pres">
      <dgm:prSet presAssocID="{3E194715-15C0-4193-A5A1-627529622C24}" presName="BalanceSpacing1" presStyleCnt="0"/>
      <dgm:spPr/>
    </dgm:pt>
    <dgm:pt modelId="{0E419D04-62FC-4481-BE48-34BFE5BD40CF}" type="pres">
      <dgm:prSet presAssocID="{86C2A707-28B9-4D07-9BB3-9DF2B36A4034}" presName="Accent1Text" presStyleLbl="node1" presStyleIdx="3" presStyleCnt="6" custScaleX="195362" custLinFactNeighborX="71956" custLinFactNeighborY="-17825"/>
      <dgm:spPr/>
    </dgm:pt>
    <dgm:pt modelId="{5DDCE87E-6B7C-4B8D-B6F8-8BC0674BA4EE}" type="pres">
      <dgm:prSet presAssocID="{86C2A707-28B9-4D07-9BB3-9DF2B36A4034}" presName="spaceBetweenRectangles" presStyleCnt="0"/>
      <dgm:spPr/>
    </dgm:pt>
    <dgm:pt modelId="{3221788C-E024-438B-AD6F-1DF19250A701}" type="pres">
      <dgm:prSet presAssocID="{25F69E8D-AA44-44B6-85DF-8159CB9502A9}" presName="composite" presStyleCnt="0"/>
      <dgm:spPr/>
    </dgm:pt>
    <dgm:pt modelId="{0C6E7147-4188-49F2-BF02-DD6E6EB002DB}" type="pres">
      <dgm:prSet presAssocID="{25F69E8D-AA44-44B6-85DF-8159CB9502A9}" presName="Parent1" presStyleLbl="node1" presStyleIdx="4" presStyleCnt="6" custScaleX="195323" custLinFactNeighborX="34517" custLinFactNeighborY="-18682">
        <dgm:presLayoutVars>
          <dgm:chMax val="1"/>
          <dgm:chPref val="1"/>
          <dgm:bulletEnabled val="1"/>
        </dgm:presLayoutVars>
      </dgm:prSet>
      <dgm:spPr/>
    </dgm:pt>
    <dgm:pt modelId="{F3DD269C-0D98-41AD-AAA2-E15497D9282F}" type="pres">
      <dgm:prSet presAssocID="{25F69E8D-AA44-44B6-85DF-8159CB9502A9}" presName="Childtext1" presStyleLbl="revTx" presStyleIdx="2" presStyleCnt="3" custLinFactNeighborX="72558" custLinFactNeighborY="-2230">
        <dgm:presLayoutVars>
          <dgm:chMax val="0"/>
          <dgm:chPref val="0"/>
          <dgm:bulletEnabled val="1"/>
        </dgm:presLayoutVars>
      </dgm:prSet>
      <dgm:spPr/>
    </dgm:pt>
    <dgm:pt modelId="{05BD9EBA-022D-4F50-9507-1F138DA6BA48}" type="pres">
      <dgm:prSet presAssocID="{25F69E8D-AA44-44B6-85DF-8159CB9502A9}" presName="BalanceSpacing" presStyleCnt="0"/>
      <dgm:spPr/>
    </dgm:pt>
    <dgm:pt modelId="{4E3CCB0E-55F1-4672-927C-AD20226AB72D}" type="pres">
      <dgm:prSet presAssocID="{25F69E8D-AA44-44B6-85DF-8159CB9502A9}" presName="BalanceSpacing1" presStyleCnt="0"/>
      <dgm:spPr/>
    </dgm:pt>
    <dgm:pt modelId="{36D79F3D-ABBB-4561-8FA9-4C354C67A5B0}" type="pres">
      <dgm:prSet presAssocID="{6D0D2A27-1BE6-47BC-8D75-D3327B1206A7}" presName="Accent1Text" presStyleLbl="node1" presStyleIdx="5" presStyleCnt="6" custScaleX="151128" custScaleY="96055" custLinFactNeighborX="-34593" custLinFactNeighborY="-6078"/>
      <dgm:spPr/>
    </dgm:pt>
  </dgm:ptLst>
  <dgm:cxnLst>
    <dgm:cxn modelId="{8B302F17-9386-4571-A757-D8D37B57AB6C}" type="presOf" srcId="{92595154-74DF-4EC2-B07B-3D5719A02AB3}" destId="{B0B096C9-6FE8-4577-B5B9-4FF2938DBA0C}" srcOrd="0" destOrd="0" presId="urn:microsoft.com/office/officeart/2008/layout/AlternatingHexagons"/>
    <dgm:cxn modelId="{11B8D119-9B41-4D3F-BB15-230BA998D4E5}" type="presOf" srcId="{C16521F1-A470-4188-B2DA-643B585F9EA8}" destId="{07B26ADE-3896-445F-9518-E4085525C001}" srcOrd="0" destOrd="0" presId="urn:microsoft.com/office/officeart/2008/layout/AlternatingHexagons"/>
    <dgm:cxn modelId="{B0BFD91F-0B34-4A84-881C-6CA0012B62F7}" srcId="{3E194715-15C0-4193-A5A1-627529622C24}" destId="{4F00840D-419A-4F84-A71D-23421BFBE48D}" srcOrd="0" destOrd="0" parTransId="{0EBE81EF-C73A-4348-A81F-03EDD506E684}" sibTransId="{98CF3863-04CF-4950-A931-7B3B9A335EA6}"/>
    <dgm:cxn modelId="{ABDA3E2C-2297-44A2-BDB7-5892943B9084}" srcId="{92595154-74DF-4EC2-B07B-3D5719A02AB3}" destId="{25F69E8D-AA44-44B6-85DF-8159CB9502A9}" srcOrd="2" destOrd="0" parTransId="{B29D50A6-97F6-4F76-90E9-26CC03F21A4A}" sibTransId="{6D0D2A27-1BE6-47BC-8D75-D3327B1206A7}"/>
    <dgm:cxn modelId="{6D185535-80BF-41B1-ABBF-10F03A0FAA25}" srcId="{92595154-74DF-4EC2-B07B-3D5719A02AB3}" destId="{C16521F1-A470-4188-B2DA-643B585F9EA8}" srcOrd="0" destOrd="0" parTransId="{9F8F03D8-74C6-44BF-AEEF-7D432B97CC3B}" sibTransId="{156B97EA-755E-40ED-BEAD-0DC84AB58572}"/>
    <dgm:cxn modelId="{1CC76142-D104-4FFC-9F89-E6DB53DC3E6D}" srcId="{92595154-74DF-4EC2-B07B-3D5719A02AB3}" destId="{3E194715-15C0-4193-A5A1-627529622C24}" srcOrd="1" destOrd="0" parTransId="{3F83504E-2657-4916-9F92-711D0170ED6B}" sibTransId="{86C2A707-28B9-4D07-9BB3-9DF2B36A4034}"/>
    <dgm:cxn modelId="{980B2549-F417-4317-B4EA-18718592253A}" type="presOf" srcId="{156B97EA-755E-40ED-BEAD-0DC84AB58572}" destId="{D7C77EB4-0EDD-43F3-9806-A5489F6CD392}" srcOrd="0" destOrd="0" presId="urn:microsoft.com/office/officeart/2008/layout/AlternatingHexagons"/>
    <dgm:cxn modelId="{A5C3116C-D28B-4042-9395-B5995A8D412F}" type="presOf" srcId="{6D0D2A27-1BE6-47BC-8D75-D3327B1206A7}" destId="{36D79F3D-ABBB-4561-8FA9-4C354C67A5B0}" srcOrd="0" destOrd="0" presId="urn:microsoft.com/office/officeart/2008/layout/AlternatingHexagons"/>
    <dgm:cxn modelId="{3EB7954C-47F1-43EC-B845-3C96F24F5262}" type="presOf" srcId="{4F00840D-419A-4F84-A71D-23421BFBE48D}" destId="{D51EBB1A-0AF0-4D0E-8A4D-D0481A4E934A}" srcOrd="0" destOrd="0" presId="urn:microsoft.com/office/officeart/2008/layout/AlternatingHexagons"/>
    <dgm:cxn modelId="{433A4D6E-F1E4-4F90-9710-F23403280E0C}" type="presOf" srcId="{3E194715-15C0-4193-A5A1-627529622C24}" destId="{A9EB58BA-EB2E-4150-A268-609E99DD59DF}" srcOrd="0" destOrd="0" presId="urn:microsoft.com/office/officeart/2008/layout/AlternatingHexagons"/>
    <dgm:cxn modelId="{029EA853-5C80-4937-A4FD-F588533BF412}" srcId="{25F69E8D-AA44-44B6-85DF-8159CB9502A9}" destId="{D3C5ABAF-FA44-4E56-BAAA-C51410310730}" srcOrd="0" destOrd="0" parTransId="{5E2CFD66-D87D-4F86-AB8E-635BF9DAEC1A}" sibTransId="{A4D43320-ED24-4D87-A4C1-5A8A726CC172}"/>
    <dgm:cxn modelId="{07F99792-5AC9-40D4-96A1-45A3A10306A5}" type="presOf" srcId="{25F69E8D-AA44-44B6-85DF-8159CB9502A9}" destId="{0C6E7147-4188-49F2-BF02-DD6E6EB002DB}" srcOrd="0" destOrd="0" presId="urn:microsoft.com/office/officeart/2008/layout/AlternatingHexagons"/>
    <dgm:cxn modelId="{18BEF9BF-FC45-405A-919C-7DDD4513F934}" type="presOf" srcId="{86C2A707-28B9-4D07-9BB3-9DF2B36A4034}" destId="{0E419D04-62FC-4481-BE48-34BFE5BD40CF}" srcOrd="0" destOrd="0" presId="urn:microsoft.com/office/officeart/2008/layout/AlternatingHexagons"/>
    <dgm:cxn modelId="{101798CE-AFD3-41D8-9900-B749AFDEF1C6}" srcId="{C16521F1-A470-4188-B2DA-643B585F9EA8}" destId="{A6A80563-0E41-458E-9720-4B3732C4BF51}" srcOrd="0" destOrd="0" parTransId="{FFF3F27A-8A09-418C-A56A-E9243FDA0988}" sibTransId="{BC8A9B9A-F3AF-4042-8E22-C4ED8A6D7694}"/>
    <dgm:cxn modelId="{6198E7D6-515D-4BCB-9FAF-5E7A6B4E2176}" type="presOf" srcId="{A6A80563-0E41-458E-9720-4B3732C4BF51}" destId="{570E9B7D-B732-49C1-BCBA-8CF84400C9F7}" srcOrd="0" destOrd="0" presId="urn:microsoft.com/office/officeart/2008/layout/AlternatingHexagons"/>
    <dgm:cxn modelId="{3CD32EF3-D65B-4FEE-978B-11749EFCBFE9}" type="presOf" srcId="{D3C5ABAF-FA44-4E56-BAAA-C51410310730}" destId="{F3DD269C-0D98-41AD-AAA2-E15497D9282F}" srcOrd="0" destOrd="0" presId="urn:microsoft.com/office/officeart/2008/layout/AlternatingHexagons"/>
    <dgm:cxn modelId="{7EB3C1AF-81F1-4754-A185-D619052C0156}" type="presParOf" srcId="{B0B096C9-6FE8-4577-B5B9-4FF2938DBA0C}" destId="{D8F43137-E9CB-4095-A4CF-303516E6F21E}" srcOrd="0" destOrd="0" presId="urn:microsoft.com/office/officeart/2008/layout/AlternatingHexagons"/>
    <dgm:cxn modelId="{A2E8A816-5B4C-4B39-9EA7-09A9AD73CF32}" type="presParOf" srcId="{D8F43137-E9CB-4095-A4CF-303516E6F21E}" destId="{07B26ADE-3896-445F-9518-E4085525C001}" srcOrd="0" destOrd="0" presId="urn:microsoft.com/office/officeart/2008/layout/AlternatingHexagons"/>
    <dgm:cxn modelId="{AF6EA6E1-A136-4E2C-AC65-116EC7CFC02B}" type="presParOf" srcId="{D8F43137-E9CB-4095-A4CF-303516E6F21E}" destId="{570E9B7D-B732-49C1-BCBA-8CF84400C9F7}" srcOrd="1" destOrd="0" presId="urn:microsoft.com/office/officeart/2008/layout/AlternatingHexagons"/>
    <dgm:cxn modelId="{32D342B2-39AF-45DF-98CB-3BA3D6036D5A}" type="presParOf" srcId="{D8F43137-E9CB-4095-A4CF-303516E6F21E}" destId="{98EC7E8D-0184-437E-ABC4-B09EA4865CE6}" srcOrd="2" destOrd="0" presId="urn:microsoft.com/office/officeart/2008/layout/AlternatingHexagons"/>
    <dgm:cxn modelId="{A3E137E1-B4E0-4C58-832D-729DC89ECA04}" type="presParOf" srcId="{D8F43137-E9CB-4095-A4CF-303516E6F21E}" destId="{1182FBDF-891D-4B2D-B071-5E1387C8DC92}" srcOrd="3" destOrd="0" presId="urn:microsoft.com/office/officeart/2008/layout/AlternatingHexagons"/>
    <dgm:cxn modelId="{569DDF9A-BE8F-4232-B1F4-9D01A10AB72B}" type="presParOf" srcId="{D8F43137-E9CB-4095-A4CF-303516E6F21E}" destId="{D7C77EB4-0EDD-43F3-9806-A5489F6CD392}" srcOrd="4" destOrd="0" presId="urn:microsoft.com/office/officeart/2008/layout/AlternatingHexagons"/>
    <dgm:cxn modelId="{23C1160C-3DC6-44A5-A06F-ED5C07E01745}" type="presParOf" srcId="{B0B096C9-6FE8-4577-B5B9-4FF2938DBA0C}" destId="{EE1AD889-6630-4E45-A438-4BB1E89B6EB0}" srcOrd="1" destOrd="0" presId="urn:microsoft.com/office/officeart/2008/layout/AlternatingHexagons"/>
    <dgm:cxn modelId="{2E10511E-AFA3-4830-9DAB-271EA02E66C0}" type="presParOf" srcId="{B0B096C9-6FE8-4577-B5B9-4FF2938DBA0C}" destId="{27C26D5D-B87C-4905-B17B-5C31962E9BFB}" srcOrd="2" destOrd="0" presId="urn:microsoft.com/office/officeart/2008/layout/AlternatingHexagons"/>
    <dgm:cxn modelId="{8109EEC1-0D29-434C-A1F7-F86FE369AA98}" type="presParOf" srcId="{27C26D5D-B87C-4905-B17B-5C31962E9BFB}" destId="{A9EB58BA-EB2E-4150-A268-609E99DD59DF}" srcOrd="0" destOrd="0" presId="urn:microsoft.com/office/officeart/2008/layout/AlternatingHexagons"/>
    <dgm:cxn modelId="{4CCEA0B4-5B10-4838-8A0B-0D2F1D7F375E}" type="presParOf" srcId="{27C26D5D-B87C-4905-B17B-5C31962E9BFB}" destId="{D51EBB1A-0AF0-4D0E-8A4D-D0481A4E934A}" srcOrd="1" destOrd="0" presId="urn:microsoft.com/office/officeart/2008/layout/AlternatingHexagons"/>
    <dgm:cxn modelId="{D8A9ED5F-0082-4040-A248-DB021820677E}" type="presParOf" srcId="{27C26D5D-B87C-4905-B17B-5C31962E9BFB}" destId="{59F1D210-6A3F-4994-A0DB-71ADA080147B}" srcOrd="2" destOrd="0" presId="urn:microsoft.com/office/officeart/2008/layout/AlternatingHexagons"/>
    <dgm:cxn modelId="{C6162D45-DAAF-402B-8DC1-52C60C6D2CA9}" type="presParOf" srcId="{27C26D5D-B87C-4905-B17B-5C31962E9BFB}" destId="{A90C2163-73CF-4644-B0C4-45E1693F079A}" srcOrd="3" destOrd="0" presId="urn:microsoft.com/office/officeart/2008/layout/AlternatingHexagons"/>
    <dgm:cxn modelId="{F3EDDECD-D643-43E3-A8F9-0572D894BDA2}" type="presParOf" srcId="{27C26D5D-B87C-4905-B17B-5C31962E9BFB}" destId="{0E419D04-62FC-4481-BE48-34BFE5BD40CF}" srcOrd="4" destOrd="0" presId="urn:microsoft.com/office/officeart/2008/layout/AlternatingHexagons"/>
    <dgm:cxn modelId="{9ABB8750-3470-46F4-B473-533B0C59D952}" type="presParOf" srcId="{B0B096C9-6FE8-4577-B5B9-4FF2938DBA0C}" destId="{5DDCE87E-6B7C-4B8D-B6F8-8BC0674BA4EE}" srcOrd="3" destOrd="0" presId="urn:microsoft.com/office/officeart/2008/layout/AlternatingHexagons"/>
    <dgm:cxn modelId="{4DE4CE72-851D-4F3F-A244-B86B1DA6954E}" type="presParOf" srcId="{B0B096C9-6FE8-4577-B5B9-4FF2938DBA0C}" destId="{3221788C-E024-438B-AD6F-1DF19250A701}" srcOrd="4" destOrd="0" presId="urn:microsoft.com/office/officeart/2008/layout/AlternatingHexagons"/>
    <dgm:cxn modelId="{29970746-BA28-40CC-BDA4-93A3AEC56007}" type="presParOf" srcId="{3221788C-E024-438B-AD6F-1DF19250A701}" destId="{0C6E7147-4188-49F2-BF02-DD6E6EB002DB}" srcOrd="0" destOrd="0" presId="urn:microsoft.com/office/officeart/2008/layout/AlternatingHexagons"/>
    <dgm:cxn modelId="{D303EEAB-DD15-41D6-AFC7-CD285D668E30}" type="presParOf" srcId="{3221788C-E024-438B-AD6F-1DF19250A701}" destId="{F3DD269C-0D98-41AD-AAA2-E15497D9282F}" srcOrd="1" destOrd="0" presId="urn:microsoft.com/office/officeart/2008/layout/AlternatingHexagons"/>
    <dgm:cxn modelId="{F8272045-7C49-4FC9-93D1-B07B491DE266}" type="presParOf" srcId="{3221788C-E024-438B-AD6F-1DF19250A701}" destId="{05BD9EBA-022D-4F50-9507-1F138DA6BA48}" srcOrd="2" destOrd="0" presId="urn:microsoft.com/office/officeart/2008/layout/AlternatingHexagons"/>
    <dgm:cxn modelId="{BD2506D6-3751-4BF8-B0EE-6E535AF5A4DB}" type="presParOf" srcId="{3221788C-E024-438B-AD6F-1DF19250A701}" destId="{4E3CCB0E-55F1-4672-927C-AD20226AB72D}" srcOrd="3" destOrd="0" presId="urn:microsoft.com/office/officeart/2008/layout/AlternatingHexagons"/>
    <dgm:cxn modelId="{6864038F-4C1D-438B-A41C-434202F4BAE0}" type="presParOf" srcId="{3221788C-E024-438B-AD6F-1DF19250A701}" destId="{36D79F3D-ABBB-4561-8FA9-4C354C67A5B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77F539-F3AF-4861-9E22-8E06C649B5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C1DF970F-8512-4A84-93D3-CEE1027EA822}">
      <dgm:prSet phldrT="[Text]" custT="1"/>
      <dgm:spPr>
        <a:solidFill>
          <a:srgbClr val="00B050"/>
        </a:solidFill>
      </dgm:spPr>
      <dgm:t>
        <a:bodyPr/>
        <a:lstStyle/>
        <a:p>
          <a:r>
            <a:rPr lang="de-DE" sz="2000" b="1" u="sng" dirty="0"/>
            <a:t>Sozial-emotionaler Bereich</a:t>
          </a:r>
          <a:r>
            <a:rPr lang="de-DE" sz="2000" b="1" dirty="0"/>
            <a:t>:</a:t>
          </a:r>
        </a:p>
        <a:p>
          <a:r>
            <a:rPr lang="de-DE" sz="1800" dirty="0"/>
            <a:t>- Kontakt zum Lehrer</a:t>
          </a:r>
        </a:p>
        <a:p>
          <a:r>
            <a:rPr lang="de-DE" sz="1800" dirty="0"/>
            <a:t>- trennen von Eltern</a:t>
          </a:r>
        </a:p>
        <a:p>
          <a:r>
            <a:rPr lang="de-DE" sz="1800" dirty="0"/>
            <a:t>- Motivation, Freude</a:t>
          </a:r>
        </a:p>
        <a:p>
          <a:r>
            <a:rPr lang="de-DE" sz="1800" dirty="0"/>
            <a:t>- Konzentration</a:t>
          </a:r>
        </a:p>
        <a:p>
          <a:endParaRPr lang="de-DE" sz="1800" dirty="0"/>
        </a:p>
      </dgm:t>
    </dgm:pt>
    <dgm:pt modelId="{C37ECEB6-61C7-46CF-B9B9-B72E0CDF8384}" type="parTrans" cxnId="{080F00CB-56E9-4CF1-97A0-BAAF4605B04A}">
      <dgm:prSet/>
      <dgm:spPr/>
      <dgm:t>
        <a:bodyPr/>
        <a:lstStyle/>
        <a:p>
          <a:endParaRPr lang="de-DE"/>
        </a:p>
      </dgm:t>
    </dgm:pt>
    <dgm:pt modelId="{5CC56432-286C-468D-BB5A-806B8820FBF6}" type="sibTrans" cxnId="{080F00CB-56E9-4CF1-97A0-BAAF4605B04A}">
      <dgm:prSet/>
      <dgm:spPr/>
      <dgm:t>
        <a:bodyPr/>
        <a:lstStyle/>
        <a:p>
          <a:endParaRPr lang="de-DE"/>
        </a:p>
      </dgm:t>
    </dgm:pt>
    <dgm:pt modelId="{6CFA751F-BDEB-41FD-9A20-122C3597BA48}">
      <dgm:prSet phldrT="[Text]" custT="1"/>
      <dgm:spPr>
        <a:solidFill>
          <a:schemeClr val="accent6">
            <a:lumMod val="75000"/>
          </a:schemeClr>
        </a:solidFill>
      </dgm:spPr>
      <dgm:t>
        <a:bodyPr/>
        <a:lstStyle/>
        <a:p>
          <a:r>
            <a:rPr lang="de-DE" sz="2000" b="1" u="sng" dirty="0"/>
            <a:t>Sprache:</a:t>
          </a:r>
        </a:p>
        <a:p>
          <a:r>
            <a:rPr lang="de-DE" sz="2000" dirty="0"/>
            <a:t>- zu einem Bild erzählen: Wortschatz, spricht das Kind in Sätzen, bildet es alle Laute richtig?</a:t>
          </a:r>
        </a:p>
        <a:p>
          <a:r>
            <a:rPr lang="de-DE" sz="2000" dirty="0"/>
            <a:t>- Silben klatschen, Anlaute hören, Reime finden</a:t>
          </a:r>
        </a:p>
      </dgm:t>
    </dgm:pt>
    <dgm:pt modelId="{61C306B9-9741-45D9-84D4-087E2B2DDC55}" type="parTrans" cxnId="{A50FC460-7184-446F-AE43-A4AEE56488B5}">
      <dgm:prSet/>
      <dgm:spPr/>
      <dgm:t>
        <a:bodyPr/>
        <a:lstStyle/>
        <a:p>
          <a:endParaRPr lang="de-DE"/>
        </a:p>
      </dgm:t>
    </dgm:pt>
    <dgm:pt modelId="{C887F296-1B4C-4708-A2F6-F9D07A45EA6D}" type="sibTrans" cxnId="{A50FC460-7184-446F-AE43-A4AEE56488B5}">
      <dgm:prSet/>
      <dgm:spPr/>
      <dgm:t>
        <a:bodyPr/>
        <a:lstStyle/>
        <a:p>
          <a:endParaRPr lang="de-DE"/>
        </a:p>
      </dgm:t>
    </dgm:pt>
    <dgm:pt modelId="{04AD9EDC-1A0C-4A5A-8668-1D5FFD774BCB}">
      <dgm:prSet phldrT="[Text]" custT="1"/>
      <dgm:spPr/>
      <dgm:t>
        <a:bodyPr/>
        <a:lstStyle/>
        <a:p>
          <a:r>
            <a:rPr lang="de-DE" sz="2000" b="1" u="sng" dirty="0"/>
            <a:t>Wahrnehmung:</a:t>
          </a:r>
        </a:p>
        <a:p>
          <a:r>
            <a:rPr lang="de-DE" sz="2000" dirty="0"/>
            <a:t>- ein Puzzle zusammensetzen</a:t>
          </a:r>
        </a:p>
        <a:p>
          <a:r>
            <a:rPr lang="de-DE" sz="2000" dirty="0"/>
            <a:t>- Farben und Formen erkennen</a:t>
          </a:r>
        </a:p>
      </dgm:t>
    </dgm:pt>
    <dgm:pt modelId="{82D7FDC6-23FF-4D16-8C25-57DD3B6D4F3A}" type="parTrans" cxnId="{B0B1800F-576C-4167-9541-7011797F74E6}">
      <dgm:prSet/>
      <dgm:spPr/>
      <dgm:t>
        <a:bodyPr/>
        <a:lstStyle/>
        <a:p>
          <a:endParaRPr lang="de-DE"/>
        </a:p>
      </dgm:t>
    </dgm:pt>
    <dgm:pt modelId="{92090584-9CB6-45A4-AA60-1140FFEEFE11}" type="sibTrans" cxnId="{B0B1800F-576C-4167-9541-7011797F74E6}">
      <dgm:prSet/>
      <dgm:spPr/>
      <dgm:t>
        <a:bodyPr/>
        <a:lstStyle/>
        <a:p>
          <a:endParaRPr lang="de-DE"/>
        </a:p>
      </dgm:t>
    </dgm:pt>
    <dgm:pt modelId="{9BBF5DDA-E4F4-48A5-81E2-FD8E2F1264C0}">
      <dgm:prSet phldrT="[Text]" custT="1"/>
      <dgm:spPr>
        <a:solidFill>
          <a:srgbClr val="FF0000"/>
        </a:solidFill>
      </dgm:spPr>
      <dgm:t>
        <a:bodyPr/>
        <a:lstStyle/>
        <a:p>
          <a:r>
            <a:rPr lang="de-DE" sz="2000" b="1" u="sng" dirty="0"/>
            <a:t>Mathematischer Bereich:</a:t>
          </a:r>
        </a:p>
        <a:p>
          <a:r>
            <a:rPr lang="de-DE" sz="2000" b="0" u="none" dirty="0"/>
            <a:t>- Mengen auf einen Blick erkennen</a:t>
          </a:r>
        </a:p>
        <a:p>
          <a:r>
            <a:rPr lang="de-DE" sz="2000" b="0" u="none" dirty="0"/>
            <a:t>- was ist weniger/mehr</a:t>
          </a:r>
        </a:p>
      </dgm:t>
    </dgm:pt>
    <dgm:pt modelId="{D2A5B31C-F107-4577-B579-E2A0E109C7FF}" type="parTrans" cxnId="{F43B6819-F043-47CF-9738-E3FEFB713431}">
      <dgm:prSet/>
      <dgm:spPr/>
      <dgm:t>
        <a:bodyPr/>
        <a:lstStyle/>
        <a:p>
          <a:endParaRPr lang="de-DE"/>
        </a:p>
      </dgm:t>
    </dgm:pt>
    <dgm:pt modelId="{F3F0958E-59F5-4725-8E74-ABD9C0E7F8A2}" type="sibTrans" cxnId="{F43B6819-F043-47CF-9738-E3FEFB713431}">
      <dgm:prSet/>
      <dgm:spPr/>
      <dgm:t>
        <a:bodyPr/>
        <a:lstStyle/>
        <a:p>
          <a:endParaRPr lang="de-DE"/>
        </a:p>
      </dgm:t>
    </dgm:pt>
    <dgm:pt modelId="{C8E69A43-0774-414D-BB67-C2D80FE51C25}">
      <dgm:prSet phldrT="[Text]" custT="1"/>
      <dgm:spPr>
        <a:solidFill>
          <a:srgbClr val="7030A0"/>
        </a:solidFill>
      </dgm:spPr>
      <dgm:t>
        <a:bodyPr/>
        <a:lstStyle/>
        <a:p>
          <a:r>
            <a:rPr lang="de-DE" sz="2000" b="1" u="sng" dirty="0"/>
            <a:t>Feinmotorik:</a:t>
          </a:r>
          <a:endParaRPr lang="de-DE" sz="2000" b="0" u="none" dirty="0"/>
        </a:p>
        <a:p>
          <a:r>
            <a:rPr lang="de-DE" sz="2000" b="0" u="none" dirty="0"/>
            <a:t>- ausschneiden</a:t>
          </a:r>
        </a:p>
        <a:p>
          <a:r>
            <a:rPr lang="de-DE" sz="2000" b="0" u="none" dirty="0"/>
            <a:t>- Name schreiben</a:t>
          </a:r>
        </a:p>
        <a:p>
          <a:r>
            <a:rPr lang="de-DE" sz="2000" b="0" u="none" dirty="0"/>
            <a:t>- richtige Stifthaltung</a:t>
          </a:r>
          <a:endParaRPr lang="de-DE" sz="2000" b="1" u="sng" dirty="0"/>
        </a:p>
      </dgm:t>
    </dgm:pt>
    <dgm:pt modelId="{BF108F80-B343-4689-80CB-CD343599A310}" type="parTrans" cxnId="{420D2434-6353-4683-A8E1-9B00E691B8FA}">
      <dgm:prSet/>
      <dgm:spPr/>
      <dgm:t>
        <a:bodyPr/>
        <a:lstStyle/>
        <a:p>
          <a:endParaRPr lang="de-DE"/>
        </a:p>
      </dgm:t>
    </dgm:pt>
    <dgm:pt modelId="{24A34227-BCFD-4A79-8CF3-937BCE03DCF2}" type="sibTrans" cxnId="{420D2434-6353-4683-A8E1-9B00E691B8FA}">
      <dgm:prSet/>
      <dgm:spPr/>
      <dgm:t>
        <a:bodyPr/>
        <a:lstStyle/>
        <a:p>
          <a:endParaRPr lang="de-DE"/>
        </a:p>
      </dgm:t>
    </dgm:pt>
    <dgm:pt modelId="{DCF36D88-2F84-4AC5-94DC-30B94BB555B5}" type="pres">
      <dgm:prSet presAssocID="{9677F539-F3AF-4861-9E22-8E06C649B5A0}" presName="diagram" presStyleCnt="0">
        <dgm:presLayoutVars>
          <dgm:dir/>
          <dgm:resizeHandles val="exact"/>
        </dgm:presLayoutVars>
      </dgm:prSet>
      <dgm:spPr/>
    </dgm:pt>
    <dgm:pt modelId="{2DDAF0B8-464C-488C-B38A-54C167AA00A1}" type="pres">
      <dgm:prSet presAssocID="{C1DF970F-8512-4A84-93D3-CEE1027EA822}" presName="node" presStyleLbl="node1" presStyleIdx="0" presStyleCnt="5" custScaleY="163606">
        <dgm:presLayoutVars>
          <dgm:bulletEnabled val="1"/>
        </dgm:presLayoutVars>
      </dgm:prSet>
      <dgm:spPr/>
    </dgm:pt>
    <dgm:pt modelId="{B5A00457-441D-4240-8CE0-5377721AC1CB}" type="pres">
      <dgm:prSet presAssocID="{5CC56432-286C-468D-BB5A-806B8820FBF6}" presName="sibTrans" presStyleCnt="0"/>
      <dgm:spPr/>
    </dgm:pt>
    <dgm:pt modelId="{B066B4D0-6CBF-4BF0-AA7E-B63528B0D06A}" type="pres">
      <dgm:prSet presAssocID="{6CFA751F-BDEB-41FD-9A20-122C3597BA48}" presName="node" presStyleLbl="node1" presStyleIdx="1" presStyleCnt="5" custScaleX="111999" custScaleY="163606">
        <dgm:presLayoutVars>
          <dgm:bulletEnabled val="1"/>
        </dgm:presLayoutVars>
      </dgm:prSet>
      <dgm:spPr/>
    </dgm:pt>
    <dgm:pt modelId="{3AEFB4F8-B101-4C25-A58A-43F357CD8DF5}" type="pres">
      <dgm:prSet presAssocID="{C887F296-1B4C-4708-A2F6-F9D07A45EA6D}" presName="sibTrans" presStyleCnt="0"/>
      <dgm:spPr/>
    </dgm:pt>
    <dgm:pt modelId="{129D18E1-A7A4-48C1-90B9-8885A333B6B0}" type="pres">
      <dgm:prSet presAssocID="{04AD9EDC-1A0C-4A5A-8668-1D5FFD774BCB}" presName="node" presStyleLbl="node1" presStyleIdx="2" presStyleCnt="5" custScaleY="112439">
        <dgm:presLayoutVars>
          <dgm:bulletEnabled val="1"/>
        </dgm:presLayoutVars>
      </dgm:prSet>
      <dgm:spPr/>
    </dgm:pt>
    <dgm:pt modelId="{D789F6EC-F225-482E-8E9B-3DD0A76EEBFE}" type="pres">
      <dgm:prSet presAssocID="{92090584-9CB6-45A4-AA60-1140FFEEFE11}" presName="sibTrans" presStyleCnt="0"/>
      <dgm:spPr/>
    </dgm:pt>
    <dgm:pt modelId="{1A20B057-A136-4FF7-B79E-476E8265B551}" type="pres">
      <dgm:prSet presAssocID="{9BBF5DDA-E4F4-48A5-81E2-FD8E2F1264C0}" presName="node" presStyleLbl="node1" presStyleIdx="3" presStyleCnt="5" custScaleY="116675">
        <dgm:presLayoutVars>
          <dgm:bulletEnabled val="1"/>
        </dgm:presLayoutVars>
      </dgm:prSet>
      <dgm:spPr/>
    </dgm:pt>
    <dgm:pt modelId="{8C8E66CB-690C-4E7F-91E8-063222BAC0E9}" type="pres">
      <dgm:prSet presAssocID="{F3F0958E-59F5-4725-8E74-ABD9C0E7F8A2}" presName="sibTrans" presStyleCnt="0"/>
      <dgm:spPr/>
    </dgm:pt>
    <dgm:pt modelId="{98F227CA-8CB1-4DF0-81F0-BEDEAB3EEFD0}" type="pres">
      <dgm:prSet presAssocID="{C8E69A43-0774-414D-BB67-C2D80FE51C25}" presName="node" presStyleLbl="node1" presStyleIdx="4" presStyleCnt="5" custScaleY="112439">
        <dgm:presLayoutVars>
          <dgm:bulletEnabled val="1"/>
        </dgm:presLayoutVars>
      </dgm:prSet>
      <dgm:spPr/>
    </dgm:pt>
  </dgm:ptLst>
  <dgm:cxnLst>
    <dgm:cxn modelId="{DEF7750C-FABF-4C1F-9599-90AE38E006FF}" type="presOf" srcId="{6CFA751F-BDEB-41FD-9A20-122C3597BA48}" destId="{B066B4D0-6CBF-4BF0-AA7E-B63528B0D06A}" srcOrd="0" destOrd="0" presId="urn:microsoft.com/office/officeart/2005/8/layout/default"/>
    <dgm:cxn modelId="{B0B1800F-576C-4167-9541-7011797F74E6}" srcId="{9677F539-F3AF-4861-9E22-8E06C649B5A0}" destId="{04AD9EDC-1A0C-4A5A-8668-1D5FFD774BCB}" srcOrd="2" destOrd="0" parTransId="{82D7FDC6-23FF-4D16-8C25-57DD3B6D4F3A}" sibTransId="{92090584-9CB6-45A4-AA60-1140FFEEFE11}"/>
    <dgm:cxn modelId="{2E14A510-3AE1-4549-906A-C5A69BDAF6B4}" type="presOf" srcId="{04AD9EDC-1A0C-4A5A-8668-1D5FFD774BCB}" destId="{129D18E1-A7A4-48C1-90B9-8885A333B6B0}" srcOrd="0" destOrd="0" presId="urn:microsoft.com/office/officeart/2005/8/layout/default"/>
    <dgm:cxn modelId="{F43B6819-F043-47CF-9738-E3FEFB713431}" srcId="{9677F539-F3AF-4861-9E22-8E06C649B5A0}" destId="{9BBF5DDA-E4F4-48A5-81E2-FD8E2F1264C0}" srcOrd="3" destOrd="0" parTransId="{D2A5B31C-F107-4577-B579-E2A0E109C7FF}" sibTransId="{F3F0958E-59F5-4725-8E74-ABD9C0E7F8A2}"/>
    <dgm:cxn modelId="{923A952E-EDA0-4B62-A030-960658A0997B}" type="presOf" srcId="{9BBF5DDA-E4F4-48A5-81E2-FD8E2F1264C0}" destId="{1A20B057-A136-4FF7-B79E-476E8265B551}" srcOrd="0" destOrd="0" presId="urn:microsoft.com/office/officeart/2005/8/layout/default"/>
    <dgm:cxn modelId="{420D2434-6353-4683-A8E1-9B00E691B8FA}" srcId="{9677F539-F3AF-4861-9E22-8E06C649B5A0}" destId="{C8E69A43-0774-414D-BB67-C2D80FE51C25}" srcOrd="4" destOrd="0" parTransId="{BF108F80-B343-4689-80CB-CD343599A310}" sibTransId="{24A34227-BCFD-4A79-8CF3-937BCE03DCF2}"/>
    <dgm:cxn modelId="{A50FC460-7184-446F-AE43-A4AEE56488B5}" srcId="{9677F539-F3AF-4861-9E22-8E06C649B5A0}" destId="{6CFA751F-BDEB-41FD-9A20-122C3597BA48}" srcOrd="1" destOrd="0" parTransId="{61C306B9-9741-45D9-84D4-087E2B2DDC55}" sibTransId="{C887F296-1B4C-4708-A2F6-F9D07A45EA6D}"/>
    <dgm:cxn modelId="{9F65F276-F3C0-41FD-B968-683C9BD0511F}" type="presOf" srcId="{C1DF970F-8512-4A84-93D3-CEE1027EA822}" destId="{2DDAF0B8-464C-488C-B38A-54C167AA00A1}" srcOrd="0" destOrd="0" presId="urn:microsoft.com/office/officeart/2005/8/layout/default"/>
    <dgm:cxn modelId="{D435198B-05BD-4F41-8B91-F0FAE3BF8CDC}" type="presOf" srcId="{9677F539-F3AF-4861-9E22-8E06C649B5A0}" destId="{DCF36D88-2F84-4AC5-94DC-30B94BB555B5}" srcOrd="0" destOrd="0" presId="urn:microsoft.com/office/officeart/2005/8/layout/default"/>
    <dgm:cxn modelId="{198DEBBC-0DE1-431D-A209-86D55F22E4B0}" type="presOf" srcId="{C8E69A43-0774-414D-BB67-C2D80FE51C25}" destId="{98F227CA-8CB1-4DF0-81F0-BEDEAB3EEFD0}" srcOrd="0" destOrd="0" presId="urn:microsoft.com/office/officeart/2005/8/layout/default"/>
    <dgm:cxn modelId="{080F00CB-56E9-4CF1-97A0-BAAF4605B04A}" srcId="{9677F539-F3AF-4861-9E22-8E06C649B5A0}" destId="{C1DF970F-8512-4A84-93D3-CEE1027EA822}" srcOrd="0" destOrd="0" parTransId="{C37ECEB6-61C7-46CF-B9B9-B72E0CDF8384}" sibTransId="{5CC56432-286C-468D-BB5A-806B8820FBF6}"/>
    <dgm:cxn modelId="{7876FE59-0A14-42FA-8F06-A1C86D2442A6}" type="presParOf" srcId="{DCF36D88-2F84-4AC5-94DC-30B94BB555B5}" destId="{2DDAF0B8-464C-488C-B38A-54C167AA00A1}" srcOrd="0" destOrd="0" presId="urn:microsoft.com/office/officeart/2005/8/layout/default"/>
    <dgm:cxn modelId="{9F303307-DF81-442F-B1E8-33C9686559DC}" type="presParOf" srcId="{DCF36D88-2F84-4AC5-94DC-30B94BB555B5}" destId="{B5A00457-441D-4240-8CE0-5377721AC1CB}" srcOrd="1" destOrd="0" presId="urn:microsoft.com/office/officeart/2005/8/layout/default"/>
    <dgm:cxn modelId="{42A29DDB-F2D2-4779-ACA6-EAE1BFBAC4DF}" type="presParOf" srcId="{DCF36D88-2F84-4AC5-94DC-30B94BB555B5}" destId="{B066B4D0-6CBF-4BF0-AA7E-B63528B0D06A}" srcOrd="2" destOrd="0" presId="urn:microsoft.com/office/officeart/2005/8/layout/default"/>
    <dgm:cxn modelId="{73EE60DB-AEC5-46FA-8444-43E89DFD8D2D}" type="presParOf" srcId="{DCF36D88-2F84-4AC5-94DC-30B94BB555B5}" destId="{3AEFB4F8-B101-4C25-A58A-43F357CD8DF5}" srcOrd="3" destOrd="0" presId="urn:microsoft.com/office/officeart/2005/8/layout/default"/>
    <dgm:cxn modelId="{185ED7EB-8754-42C2-87CB-76100D6D8685}" type="presParOf" srcId="{DCF36D88-2F84-4AC5-94DC-30B94BB555B5}" destId="{129D18E1-A7A4-48C1-90B9-8885A333B6B0}" srcOrd="4" destOrd="0" presId="urn:microsoft.com/office/officeart/2005/8/layout/default"/>
    <dgm:cxn modelId="{FFFF62D5-8450-48B9-A6A4-B68E1B1310F6}" type="presParOf" srcId="{DCF36D88-2F84-4AC5-94DC-30B94BB555B5}" destId="{D789F6EC-F225-482E-8E9B-3DD0A76EEBFE}" srcOrd="5" destOrd="0" presId="urn:microsoft.com/office/officeart/2005/8/layout/default"/>
    <dgm:cxn modelId="{2B00C074-C8BC-4288-AE8F-2986B650DF70}" type="presParOf" srcId="{DCF36D88-2F84-4AC5-94DC-30B94BB555B5}" destId="{1A20B057-A136-4FF7-B79E-476E8265B551}" srcOrd="6" destOrd="0" presId="urn:microsoft.com/office/officeart/2005/8/layout/default"/>
    <dgm:cxn modelId="{4C29CC10-2232-46C6-9FE9-B9CB040620B6}" type="presParOf" srcId="{DCF36D88-2F84-4AC5-94DC-30B94BB555B5}" destId="{8C8E66CB-690C-4E7F-91E8-063222BAC0E9}" srcOrd="7" destOrd="0" presId="urn:microsoft.com/office/officeart/2005/8/layout/default"/>
    <dgm:cxn modelId="{B90461D6-71B6-4AB2-AAEB-F8F559568EA8}" type="presParOf" srcId="{DCF36D88-2F84-4AC5-94DC-30B94BB555B5}" destId="{98F227CA-8CB1-4DF0-81F0-BEDEAB3EEFD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26ADE-3896-445F-9518-E4085525C001}">
      <dsp:nvSpPr>
        <dsp:cNvPr id="0" name=""/>
        <dsp:cNvSpPr/>
      </dsp:nvSpPr>
      <dsp:spPr>
        <a:xfrm rot="5400000">
          <a:off x="3711175" y="-503884"/>
          <a:ext cx="1833291" cy="2898256"/>
        </a:xfrm>
        <a:prstGeom prst="hexagon">
          <a:avLst>
            <a:gd name="adj" fmla="val 2500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Gespräch mit </a:t>
          </a:r>
          <a:r>
            <a:rPr lang="de-DE" sz="2000" b="1" kern="1200" dirty="0" err="1"/>
            <a:t>ErzieherInnen</a:t>
          </a:r>
          <a:r>
            <a:rPr lang="de-DE" sz="2000" b="1" kern="1200" dirty="0"/>
            <a:t> in der KITA</a:t>
          </a:r>
        </a:p>
      </dsp:txBody>
      <dsp:txXfrm rot="-5400000">
        <a:off x="3661736" y="334147"/>
        <a:ext cx="1932170" cy="1222194"/>
      </dsp:txXfrm>
    </dsp:sp>
    <dsp:sp modelId="{570E9B7D-B732-49C1-BCBA-8CF84400C9F7}">
      <dsp:nvSpPr>
        <dsp:cNvPr id="0" name=""/>
        <dsp:cNvSpPr/>
      </dsp:nvSpPr>
      <dsp:spPr>
        <a:xfrm>
          <a:off x="5876510" y="472132"/>
          <a:ext cx="1934449" cy="9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1" kern="1200" dirty="0">
              <a:solidFill>
                <a:srgbClr val="7030A0"/>
              </a:solidFill>
            </a:rPr>
            <a:t>  Kind, Eltern</a:t>
          </a:r>
        </a:p>
      </dsp:txBody>
      <dsp:txXfrm>
        <a:off x="5876510" y="472132"/>
        <a:ext cx="1934449" cy="925562"/>
      </dsp:txXfrm>
    </dsp:sp>
    <dsp:sp modelId="{D7C77EB4-0EDD-43F3-9806-A5489F6CD392}">
      <dsp:nvSpPr>
        <dsp:cNvPr id="0" name=""/>
        <dsp:cNvSpPr/>
      </dsp:nvSpPr>
      <dsp:spPr>
        <a:xfrm rot="5400000">
          <a:off x="859205" y="-382230"/>
          <a:ext cx="1902678" cy="2667139"/>
        </a:xfrm>
        <a:prstGeom prst="hexagon">
          <a:avLst>
            <a:gd name="adj" fmla="val 2500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b="1" kern="1200" dirty="0"/>
            <a:t>Beobachtungen einer Lehrkraft in der Vorschulgruppe in der KITA</a:t>
          </a:r>
        </a:p>
      </dsp:txBody>
      <dsp:txXfrm rot="-5400000">
        <a:off x="921498" y="317113"/>
        <a:ext cx="1778093" cy="1268452"/>
      </dsp:txXfrm>
    </dsp:sp>
    <dsp:sp modelId="{A9EB58BA-EB2E-4150-A268-609E99DD59DF}">
      <dsp:nvSpPr>
        <dsp:cNvPr id="0" name=""/>
        <dsp:cNvSpPr/>
      </dsp:nvSpPr>
      <dsp:spPr>
        <a:xfrm rot="5400000">
          <a:off x="2467885" y="883418"/>
          <a:ext cx="1542603" cy="2857296"/>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Beobachtungen der Vorkurs Deutsch Lehrkraft</a:t>
          </a:r>
        </a:p>
      </dsp:txBody>
      <dsp:txXfrm rot="-5400000">
        <a:off x="2286755" y="1797866"/>
        <a:ext cx="1904864" cy="1028402"/>
      </dsp:txXfrm>
    </dsp:sp>
    <dsp:sp modelId="{D51EBB1A-0AF0-4D0E-8A4D-D0481A4E934A}">
      <dsp:nvSpPr>
        <dsp:cNvPr id="0" name=""/>
        <dsp:cNvSpPr/>
      </dsp:nvSpPr>
      <dsp:spPr>
        <a:xfrm flipH="1">
          <a:off x="298380" y="1972814"/>
          <a:ext cx="1037009" cy="9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de-DE" sz="2400" b="1" kern="1200" dirty="0">
              <a:solidFill>
                <a:srgbClr val="7030A0"/>
              </a:solidFill>
            </a:rPr>
            <a:t>KITA</a:t>
          </a:r>
        </a:p>
      </dsp:txBody>
      <dsp:txXfrm>
        <a:off x="298380" y="1972814"/>
        <a:ext cx="1037009" cy="925562"/>
      </dsp:txXfrm>
    </dsp:sp>
    <dsp:sp modelId="{0E419D04-62FC-4481-BE48-34BFE5BD40CF}">
      <dsp:nvSpPr>
        <dsp:cNvPr id="0" name=""/>
        <dsp:cNvSpPr/>
      </dsp:nvSpPr>
      <dsp:spPr>
        <a:xfrm rot="5400000">
          <a:off x="5374516" y="857107"/>
          <a:ext cx="1542603" cy="2621885"/>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b="1" kern="1200" dirty="0"/>
            <a:t>Einschulungs-spiel mit dem Kind am Tag der Einschulung</a:t>
          </a:r>
        </a:p>
      </dsp:txBody>
      <dsp:txXfrm rot="-5400000">
        <a:off x="5271857" y="1653849"/>
        <a:ext cx="1747923" cy="1028402"/>
      </dsp:txXfrm>
    </dsp:sp>
    <dsp:sp modelId="{0C6E7147-4188-49F2-BF02-DD6E6EB002DB}">
      <dsp:nvSpPr>
        <dsp:cNvPr id="0" name=""/>
        <dsp:cNvSpPr/>
      </dsp:nvSpPr>
      <dsp:spPr>
        <a:xfrm rot="5400000">
          <a:off x="4150122" y="2153510"/>
          <a:ext cx="1542603" cy="2621361"/>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Eventuell Schulspiel in einer Kleingruppe</a:t>
          </a:r>
        </a:p>
      </dsp:txBody>
      <dsp:txXfrm rot="-5400000">
        <a:off x="4047636" y="2949990"/>
        <a:ext cx="1747574" cy="1028402"/>
      </dsp:txXfrm>
    </dsp:sp>
    <dsp:sp modelId="{F3DD269C-0D98-41AD-AAA2-E15497D9282F}">
      <dsp:nvSpPr>
        <dsp:cNvPr id="0" name=""/>
        <dsp:cNvSpPr/>
      </dsp:nvSpPr>
      <dsp:spPr>
        <a:xfrm>
          <a:off x="6419059" y="3268959"/>
          <a:ext cx="1721545" cy="9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1" kern="1200" dirty="0">
              <a:solidFill>
                <a:srgbClr val="7030A0"/>
              </a:solidFill>
            </a:rPr>
            <a:t>Schule</a:t>
          </a:r>
        </a:p>
      </dsp:txBody>
      <dsp:txXfrm>
        <a:off x="6419059" y="3268959"/>
        <a:ext cx="1721545" cy="925562"/>
      </dsp:txXfrm>
    </dsp:sp>
    <dsp:sp modelId="{36D79F3D-ABBB-4561-8FA9-4C354C67A5B0}">
      <dsp:nvSpPr>
        <dsp:cNvPr id="0" name=""/>
        <dsp:cNvSpPr/>
      </dsp:nvSpPr>
      <dsp:spPr>
        <a:xfrm rot="5400000">
          <a:off x="1803618" y="2644503"/>
          <a:ext cx="1481747" cy="202823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b="1" kern="1200" dirty="0"/>
            <a:t>Gespräche mit den Eltern</a:t>
          </a:r>
        </a:p>
      </dsp:txBody>
      <dsp:txXfrm rot="-5400000">
        <a:off x="1868413" y="3164705"/>
        <a:ext cx="1352158" cy="987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AF0B8-464C-488C-B38A-54C167AA00A1}">
      <dsp:nvSpPr>
        <dsp:cNvPr id="0" name=""/>
        <dsp:cNvSpPr/>
      </dsp:nvSpPr>
      <dsp:spPr>
        <a:xfrm>
          <a:off x="1295853" y="593"/>
          <a:ext cx="2539603" cy="2492965"/>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u="sng" kern="1200" dirty="0"/>
            <a:t>Sozial-emotionaler Bereich</a:t>
          </a:r>
          <a:r>
            <a:rPr lang="de-DE" sz="2000" b="1" kern="1200" dirty="0"/>
            <a:t>:</a:t>
          </a:r>
        </a:p>
        <a:p>
          <a:pPr marL="0" lvl="0" indent="0" algn="ctr" defTabSz="889000">
            <a:lnSpc>
              <a:spcPct val="90000"/>
            </a:lnSpc>
            <a:spcBef>
              <a:spcPct val="0"/>
            </a:spcBef>
            <a:spcAft>
              <a:spcPct val="35000"/>
            </a:spcAft>
            <a:buNone/>
          </a:pPr>
          <a:r>
            <a:rPr lang="de-DE" sz="1800" kern="1200" dirty="0"/>
            <a:t>- Kontakt zum Lehrer</a:t>
          </a:r>
        </a:p>
        <a:p>
          <a:pPr marL="0" lvl="0" indent="0" algn="ctr" defTabSz="889000">
            <a:lnSpc>
              <a:spcPct val="90000"/>
            </a:lnSpc>
            <a:spcBef>
              <a:spcPct val="0"/>
            </a:spcBef>
            <a:spcAft>
              <a:spcPct val="35000"/>
            </a:spcAft>
            <a:buNone/>
          </a:pPr>
          <a:r>
            <a:rPr lang="de-DE" sz="1800" kern="1200" dirty="0"/>
            <a:t>- trennen von Eltern</a:t>
          </a:r>
        </a:p>
        <a:p>
          <a:pPr marL="0" lvl="0" indent="0" algn="ctr" defTabSz="889000">
            <a:lnSpc>
              <a:spcPct val="90000"/>
            </a:lnSpc>
            <a:spcBef>
              <a:spcPct val="0"/>
            </a:spcBef>
            <a:spcAft>
              <a:spcPct val="35000"/>
            </a:spcAft>
            <a:buNone/>
          </a:pPr>
          <a:r>
            <a:rPr lang="de-DE" sz="1800" kern="1200" dirty="0"/>
            <a:t>- Motivation, Freude</a:t>
          </a:r>
        </a:p>
        <a:p>
          <a:pPr marL="0" lvl="0" indent="0" algn="ctr" defTabSz="889000">
            <a:lnSpc>
              <a:spcPct val="90000"/>
            </a:lnSpc>
            <a:spcBef>
              <a:spcPct val="0"/>
            </a:spcBef>
            <a:spcAft>
              <a:spcPct val="35000"/>
            </a:spcAft>
            <a:buNone/>
          </a:pPr>
          <a:r>
            <a:rPr lang="de-DE" sz="1800" kern="1200" dirty="0"/>
            <a:t>- Konzentration</a:t>
          </a:r>
        </a:p>
        <a:p>
          <a:pPr marL="0" lvl="0" indent="0" algn="ctr" defTabSz="889000">
            <a:lnSpc>
              <a:spcPct val="90000"/>
            </a:lnSpc>
            <a:spcBef>
              <a:spcPct val="0"/>
            </a:spcBef>
            <a:spcAft>
              <a:spcPct val="35000"/>
            </a:spcAft>
            <a:buNone/>
          </a:pPr>
          <a:endParaRPr lang="de-DE" sz="1800" kern="1200" dirty="0"/>
        </a:p>
      </dsp:txBody>
      <dsp:txXfrm>
        <a:off x="1295853" y="593"/>
        <a:ext cx="2539603" cy="2492965"/>
      </dsp:txXfrm>
    </dsp:sp>
    <dsp:sp modelId="{B066B4D0-6CBF-4BF0-AA7E-B63528B0D06A}">
      <dsp:nvSpPr>
        <dsp:cNvPr id="0" name=""/>
        <dsp:cNvSpPr/>
      </dsp:nvSpPr>
      <dsp:spPr>
        <a:xfrm>
          <a:off x="4089416" y="593"/>
          <a:ext cx="2844330" cy="2492965"/>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u="sng" kern="1200" dirty="0"/>
            <a:t>Sprache:</a:t>
          </a:r>
        </a:p>
        <a:p>
          <a:pPr marL="0" lvl="0" indent="0" algn="ctr" defTabSz="889000">
            <a:lnSpc>
              <a:spcPct val="90000"/>
            </a:lnSpc>
            <a:spcBef>
              <a:spcPct val="0"/>
            </a:spcBef>
            <a:spcAft>
              <a:spcPct val="35000"/>
            </a:spcAft>
            <a:buNone/>
          </a:pPr>
          <a:r>
            <a:rPr lang="de-DE" sz="2000" kern="1200" dirty="0"/>
            <a:t>- zu einem Bild erzählen: Wortschatz, spricht das Kind in Sätzen, bildet es alle Laute richtig?</a:t>
          </a:r>
        </a:p>
        <a:p>
          <a:pPr marL="0" lvl="0" indent="0" algn="ctr" defTabSz="889000">
            <a:lnSpc>
              <a:spcPct val="90000"/>
            </a:lnSpc>
            <a:spcBef>
              <a:spcPct val="0"/>
            </a:spcBef>
            <a:spcAft>
              <a:spcPct val="35000"/>
            </a:spcAft>
            <a:buNone/>
          </a:pPr>
          <a:r>
            <a:rPr lang="de-DE" sz="2000" kern="1200" dirty="0"/>
            <a:t>- Silben klatschen, Anlaute hören, Reime finden</a:t>
          </a:r>
        </a:p>
      </dsp:txBody>
      <dsp:txXfrm>
        <a:off x="4089416" y="593"/>
        <a:ext cx="2844330" cy="2492965"/>
      </dsp:txXfrm>
    </dsp:sp>
    <dsp:sp modelId="{129D18E1-A7A4-48C1-90B9-8885A333B6B0}">
      <dsp:nvSpPr>
        <dsp:cNvPr id="0" name=""/>
        <dsp:cNvSpPr/>
      </dsp:nvSpPr>
      <dsp:spPr>
        <a:xfrm>
          <a:off x="51435" y="2779793"/>
          <a:ext cx="2539603" cy="17133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u="sng" kern="1200" dirty="0"/>
            <a:t>Wahrnehmung:</a:t>
          </a:r>
        </a:p>
        <a:p>
          <a:pPr marL="0" lvl="0" indent="0" algn="ctr" defTabSz="889000">
            <a:lnSpc>
              <a:spcPct val="90000"/>
            </a:lnSpc>
            <a:spcBef>
              <a:spcPct val="0"/>
            </a:spcBef>
            <a:spcAft>
              <a:spcPct val="35000"/>
            </a:spcAft>
            <a:buNone/>
          </a:pPr>
          <a:r>
            <a:rPr lang="de-DE" sz="2000" kern="1200" dirty="0"/>
            <a:t>- ein Puzzle zusammensetzen</a:t>
          </a:r>
        </a:p>
        <a:p>
          <a:pPr marL="0" lvl="0" indent="0" algn="ctr" defTabSz="889000">
            <a:lnSpc>
              <a:spcPct val="90000"/>
            </a:lnSpc>
            <a:spcBef>
              <a:spcPct val="0"/>
            </a:spcBef>
            <a:spcAft>
              <a:spcPct val="35000"/>
            </a:spcAft>
            <a:buNone/>
          </a:pPr>
          <a:r>
            <a:rPr lang="de-DE" sz="2000" kern="1200" dirty="0"/>
            <a:t>- Farben und Formen erkennen</a:t>
          </a:r>
        </a:p>
      </dsp:txBody>
      <dsp:txXfrm>
        <a:off x="51435" y="2779793"/>
        <a:ext cx="2539603" cy="1713302"/>
      </dsp:txXfrm>
    </dsp:sp>
    <dsp:sp modelId="{1A20B057-A136-4FF7-B79E-476E8265B551}">
      <dsp:nvSpPr>
        <dsp:cNvPr id="0" name=""/>
        <dsp:cNvSpPr/>
      </dsp:nvSpPr>
      <dsp:spPr>
        <a:xfrm>
          <a:off x="2844998" y="2747519"/>
          <a:ext cx="2539603" cy="177784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u="sng" kern="1200" dirty="0"/>
            <a:t>Mathematischer Bereich:</a:t>
          </a:r>
        </a:p>
        <a:p>
          <a:pPr marL="0" lvl="0" indent="0" algn="ctr" defTabSz="889000">
            <a:lnSpc>
              <a:spcPct val="90000"/>
            </a:lnSpc>
            <a:spcBef>
              <a:spcPct val="0"/>
            </a:spcBef>
            <a:spcAft>
              <a:spcPct val="35000"/>
            </a:spcAft>
            <a:buNone/>
          </a:pPr>
          <a:r>
            <a:rPr lang="de-DE" sz="2000" b="0" u="none" kern="1200" dirty="0"/>
            <a:t>- Mengen auf einen Blick erkennen</a:t>
          </a:r>
        </a:p>
        <a:p>
          <a:pPr marL="0" lvl="0" indent="0" algn="ctr" defTabSz="889000">
            <a:lnSpc>
              <a:spcPct val="90000"/>
            </a:lnSpc>
            <a:spcBef>
              <a:spcPct val="0"/>
            </a:spcBef>
            <a:spcAft>
              <a:spcPct val="35000"/>
            </a:spcAft>
            <a:buNone/>
          </a:pPr>
          <a:r>
            <a:rPr lang="de-DE" sz="2000" b="0" u="none" kern="1200" dirty="0"/>
            <a:t>- was ist weniger/mehr</a:t>
          </a:r>
        </a:p>
      </dsp:txBody>
      <dsp:txXfrm>
        <a:off x="2844998" y="2747519"/>
        <a:ext cx="2539603" cy="1777849"/>
      </dsp:txXfrm>
    </dsp:sp>
    <dsp:sp modelId="{98F227CA-8CB1-4DF0-81F0-BEDEAB3EEFD0}">
      <dsp:nvSpPr>
        <dsp:cNvPr id="0" name=""/>
        <dsp:cNvSpPr/>
      </dsp:nvSpPr>
      <dsp:spPr>
        <a:xfrm>
          <a:off x="5638561" y="2779793"/>
          <a:ext cx="2539603" cy="1713302"/>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u="sng" kern="1200" dirty="0"/>
            <a:t>Feinmotorik:</a:t>
          </a:r>
          <a:endParaRPr lang="de-DE" sz="2000" b="0" u="none" kern="1200" dirty="0"/>
        </a:p>
        <a:p>
          <a:pPr marL="0" lvl="0" indent="0" algn="ctr" defTabSz="889000">
            <a:lnSpc>
              <a:spcPct val="90000"/>
            </a:lnSpc>
            <a:spcBef>
              <a:spcPct val="0"/>
            </a:spcBef>
            <a:spcAft>
              <a:spcPct val="35000"/>
            </a:spcAft>
            <a:buNone/>
          </a:pPr>
          <a:r>
            <a:rPr lang="de-DE" sz="2000" b="0" u="none" kern="1200" dirty="0"/>
            <a:t>- ausschneiden</a:t>
          </a:r>
        </a:p>
        <a:p>
          <a:pPr marL="0" lvl="0" indent="0" algn="ctr" defTabSz="889000">
            <a:lnSpc>
              <a:spcPct val="90000"/>
            </a:lnSpc>
            <a:spcBef>
              <a:spcPct val="0"/>
            </a:spcBef>
            <a:spcAft>
              <a:spcPct val="35000"/>
            </a:spcAft>
            <a:buNone/>
          </a:pPr>
          <a:r>
            <a:rPr lang="de-DE" sz="2000" b="0" u="none" kern="1200" dirty="0"/>
            <a:t>- Name schreiben</a:t>
          </a:r>
        </a:p>
        <a:p>
          <a:pPr marL="0" lvl="0" indent="0" algn="ctr" defTabSz="889000">
            <a:lnSpc>
              <a:spcPct val="90000"/>
            </a:lnSpc>
            <a:spcBef>
              <a:spcPct val="0"/>
            </a:spcBef>
            <a:spcAft>
              <a:spcPct val="35000"/>
            </a:spcAft>
            <a:buNone/>
          </a:pPr>
          <a:r>
            <a:rPr lang="de-DE" sz="2000" b="0" u="none" kern="1200" dirty="0"/>
            <a:t>- richtige Stifthaltung</a:t>
          </a:r>
          <a:endParaRPr lang="de-DE" sz="2000" b="1" u="sng" kern="1200" dirty="0"/>
        </a:p>
      </dsp:txBody>
      <dsp:txXfrm>
        <a:off x="5638561" y="2779793"/>
        <a:ext cx="2539603" cy="171330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721BD42-9F1A-42BD-81C6-33FB1F8384CF}"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262652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721BD42-9F1A-42BD-81C6-33FB1F8384CF}"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125109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721BD42-9F1A-42BD-81C6-33FB1F8384CF}"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284580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721BD42-9F1A-42BD-81C6-33FB1F8384CF}"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230259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721BD42-9F1A-42BD-81C6-33FB1F8384CF}"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163981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721BD42-9F1A-42BD-81C6-33FB1F8384CF}" type="datetimeFigureOut">
              <a:rPr lang="de-DE" smtClean="0"/>
              <a:t>28.01.2026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124255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721BD42-9F1A-42BD-81C6-33FB1F8384CF}" type="datetimeFigureOut">
              <a:rPr lang="de-DE" smtClean="0"/>
              <a:t>28.01.2026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209109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721BD42-9F1A-42BD-81C6-33FB1F8384CF}" type="datetimeFigureOut">
              <a:rPr lang="de-DE" smtClean="0"/>
              <a:t>28.01.2026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403612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721BD42-9F1A-42BD-81C6-33FB1F8384CF}" type="datetimeFigureOut">
              <a:rPr lang="de-DE" smtClean="0"/>
              <a:t>28.01.2026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12955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721BD42-9F1A-42BD-81C6-33FB1F8384CF}" type="datetimeFigureOut">
              <a:rPr lang="de-DE" smtClean="0"/>
              <a:t>28.01.2026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226959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721BD42-9F1A-42BD-81C6-33FB1F8384CF}" type="datetimeFigureOut">
              <a:rPr lang="de-DE" smtClean="0"/>
              <a:t>28.01.2026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500BF41-DCF2-4736-93CB-5D327A7739B0}" type="slidenum">
              <a:rPr lang="de-DE" smtClean="0"/>
              <a:t>‹Nr.›</a:t>
            </a:fld>
            <a:endParaRPr lang="de-DE"/>
          </a:p>
        </p:txBody>
      </p:sp>
    </p:spTree>
    <p:extLst>
      <p:ext uri="{BB962C8B-B14F-4D97-AF65-F5344CB8AC3E}">
        <p14:creationId xmlns:p14="http://schemas.microsoft.com/office/powerpoint/2010/main" val="320545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1BD42-9F1A-42BD-81C6-33FB1F8384CF}" type="datetimeFigureOut">
              <a:rPr lang="de-DE" smtClean="0"/>
              <a:t>28.01.2026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0BF41-DCF2-4736-93CB-5D327A7739B0}" type="slidenum">
              <a:rPr lang="de-DE" smtClean="0"/>
              <a:t>‹Nr.›</a:t>
            </a:fld>
            <a:endParaRPr lang="de-DE"/>
          </a:p>
        </p:txBody>
      </p:sp>
    </p:spTree>
    <p:extLst>
      <p:ext uri="{BB962C8B-B14F-4D97-AF65-F5344CB8AC3E}">
        <p14:creationId xmlns:p14="http://schemas.microsoft.com/office/powerpoint/2010/main" val="3862618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ganztag.bayern.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info@grundschule-dachau-ost.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Informationen zur   Schuleinschreibung</a:t>
            </a:r>
          </a:p>
        </p:txBody>
      </p:sp>
      <p:sp>
        <p:nvSpPr>
          <p:cNvPr id="3" name="Untertitel 2"/>
          <p:cNvSpPr>
            <a:spLocks noGrp="1"/>
          </p:cNvSpPr>
          <p:nvPr>
            <p:ph type="subTitle" idx="1"/>
          </p:nvPr>
        </p:nvSpPr>
        <p:spPr/>
        <p:txBody>
          <a:bodyPr/>
          <a:lstStyle/>
          <a:p>
            <a:r>
              <a:rPr lang="de-DE" dirty="0"/>
              <a:t>Grundschule Dachau-Ost</a:t>
            </a:r>
          </a:p>
          <a:p>
            <a:endParaRPr lang="de-DE" sz="1800" dirty="0"/>
          </a:p>
          <a:p>
            <a:endParaRPr lang="de-DE" sz="1800" dirty="0"/>
          </a:p>
          <a:p>
            <a:r>
              <a:rPr lang="de-DE" sz="1800" dirty="0"/>
              <a:t>Carolin Hausner, Konrektorin</a:t>
            </a:r>
          </a:p>
        </p:txBody>
      </p:sp>
      <p:pic>
        <p:nvPicPr>
          <p:cNvPr id="1026" name="Picture 2" descr="C:\Users\Andrea\AppData\Local\Microsoft\Windows\INetCache\IE\LBH2E4GV\sun-47083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188640"/>
            <a:ext cx="2016225"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203848" y="188640"/>
            <a:ext cx="5544616" cy="369332"/>
          </a:xfrm>
          <a:prstGeom prst="rect">
            <a:avLst/>
          </a:prstGeom>
          <a:noFill/>
        </p:spPr>
        <p:txBody>
          <a:bodyPr wrap="square" rtlCol="0">
            <a:spAutoFit/>
          </a:bodyPr>
          <a:lstStyle/>
          <a:p>
            <a:r>
              <a:rPr lang="de-DE" dirty="0"/>
              <a:t>      LICH   WILLKOMMEN !</a:t>
            </a:r>
          </a:p>
        </p:txBody>
      </p:sp>
      <p:sp>
        <p:nvSpPr>
          <p:cNvPr id="5" name="Herz 4"/>
          <p:cNvSpPr/>
          <p:nvPr/>
        </p:nvSpPr>
        <p:spPr>
          <a:xfrm>
            <a:off x="3275856" y="188640"/>
            <a:ext cx="288032" cy="3693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8" name="Textfeld 7"/>
          <p:cNvSpPr txBox="1"/>
          <p:nvPr/>
        </p:nvSpPr>
        <p:spPr>
          <a:xfrm>
            <a:off x="7028656" y="4229472"/>
            <a:ext cx="1440160" cy="369332"/>
          </a:xfrm>
          <a:prstGeom prst="rect">
            <a:avLst/>
          </a:prstGeom>
          <a:noFill/>
        </p:spPr>
        <p:txBody>
          <a:bodyPr wrap="square" rtlCol="0">
            <a:spAutoFit/>
          </a:bodyPr>
          <a:lstStyle/>
          <a:p>
            <a:endParaRPr lang="de-DE" dirty="0"/>
          </a:p>
        </p:txBody>
      </p:sp>
      <p:grpSp>
        <p:nvGrpSpPr>
          <p:cNvPr id="7" name="Group 2"/>
          <p:cNvGrpSpPr>
            <a:grpSpLocks/>
          </p:cNvGrpSpPr>
          <p:nvPr/>
        </p:nvGrpSpPr>
        <p:grpSpPr bwMode="auto">
          <a:xfrm>
            <a:off x="6876256" y="3212976"/>
            <a:ext cx="1728192" cy="2736305"/>
            <a:chOff x="2317" y="3757"/>
            <a:chExt cx="1080" cy="1653"/>
          </a:xfrm>
        </p:grpSpPr>
        <p:grpSp>
          <p:nvGrpSpPr>
            <p:cNvPr id="9" name="Group 3"/>
            <p:cNvGrpSpPr>
              <a:grpSpLocks/>
            </p:cNvGrpSpPr>
            <p:nvPr/>
          </p:nvGrpSpPr>
          <p:grpSpPr bwMode="auto">
            <a:xfrm>
              <a:off x="2317" y="3757"/>
              <a:ext cx="1080" cy="1653"/>
              <a:chOff x="2800" y="1810"/>
              <a:chExt cx="6945" cy="1116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 y="1810"/>
                <a:ext cx="5865" cy="904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5"/>
              <p:cNvGrpSpPr>
                <a:grpSpLocks/>
              </p:cNvGrpSpPr>
              <p:nvPr/>
            </p:nvGrpSpPr>
            <p:grpSpPr bwMode="auto">
              <a:xfrm>
                <a:off x="2800" y="9370"/>
                <a:ext cx="6165" cy="3600"/>
                <a:chOff x="2800" y="9370"/>
                <a:chExt cx="6165" cy="3600"/>
              </a:xfrm>
            </p:grpSpPr>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 y="10450"/>
                  <a:ext cx="1095" cy="1080"/>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7"/>
                <p:cNvSpPr>
                  <a:spLocks noChangeArrowheads="1" noChangeShapeType="1" noTextEdit="1"/>
                </p:cNvSpPr>
                <p:nvPr/>
              </p:nvSpPr>
              <p:spPr bwMode="auto">
                <a:xfrm rot="398718">
                  <a:off x="2800" y="9370"/>
                  <a:ext cx="6165" cy="36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l" rtl="0">
                    <a:buNone/>
                  </a:pPr>
                  <a:r>
                    <a:rPr lang="de-DE" sz="3600" kern="10" spc="0">
                      <a:ln w="9525">
                        <a:solidFill>
                          <a:srgbClr val="000000"/>
                        </a:solidFill>
                        <a:round/>
                        <a:headEnd/>
                        <a:tailEnd/>
                      </a:ln>
                      <a:solidFill>
                        <a:srgbClr val="000000"/>
                      </a:solidFill>
                      <a:effectLst/>
                      <a:latin typeface="Bookman Old Style"/>
                    </a:rPr>
                    <a:t>Im       sten</a:t>
                  </a:r>
                </a:p>
                <a:p>
                  <a:pPr algn="l" rtl="0">
                    <a:buNone/>
                  </a:pPr>
                  <a:r>
                    <a:rPr lang="de-DE" sz="3600" kern="10" spc="0">
                      <a:ln w="9525">
                        <a:solidFill>
                          <a:srgbClr val="000000"/>
                        </a:solidFill>
                        <a:round/>
                        <a:headEnd/>
                        <a:tailEnd/>
                      </a:ln>
                      <a:solidFill>
                        <a:srgbClr val="000000"/>
                      </a:solidFill>
                      <a:effectLst/>
                      <a:latin typeface="Bookman Old Style"/>
                    </a:rPr>
                    <a:t>geht  die  Sonne  auf</a:t>
                  </a:r>
                </a:p>
              </p:txBody>
            </p:sp>
          </p:grpSp>
        </p:grpSp>
        <p:sp>
          <p:nvSpPr>
            <p:cNvPr id="10" name="Text Box 8"/>
            <p:cNvSpPr txBox="1">
              <a:spLocks noChangeArrowheads="1"/>
            </p:cNvSpPr>
            <p:nvPr/>
          </p:nvSpPr>
          <p:spPr bwMode="auto">
            <a:xfrm>
              <a:off x="2572" y="3937"/>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lang="de-DE" altLang="de-DE" sz="500" dirty="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de-DE" altLang="de-DE" sz="800" dirty="0">
                  <a:latin typeface="Calibri" pitchFamily="34" charset="0"/>
                  <a:cs typeface="Arial" pitchFamily="34" charset="0"/>
                </a:rPr>
                <a:t>GS Dachau</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de-DE" altLang="de-DE" sz="800" b="0" i="0" u="none" strike="noStrike" cap="none" normalizeH="0" baseline="0" dirty="0">
                  <a:ln>
                    <a:noFill/>
                  </a:ln>
                  <a:solidFill>
                    <a:schemeClr val="tx1"/>
                  </a:solidFill>
                  <a:effectLst/>
                  <a:latin typeface="Calibri" pitchFamily="34" charset="0"/>
                  <a:cs typeface="Arial" pitchFamily="34" charset="0"/>
                </a:rPr>
                <a:t>Ost</a:t>
              </a:r>
            </a:p>
          </p:txBody>
        </p:sp>
      </p:grpSp>
    </p:spTree>
    <p:extLst>
      <p:ext uri="{BB962C8B-B14F-4D97-AF65-F5344CB8AC3E}">
        <p14:creationId xmlns:p14="http://schemas.microsoft.com/office/powerpoint/2010/main" val="57485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a:bodyPr>
          <a:lstStyle/>
          <a:p>
            <a:r>
              <a:rPr lang="de-DE" dirty="0"/>
              <a:t>Das Schulspiel</a:t>
            </a:r>
            <a:endParaRPr lang="de-DE" sz="2000" dirty="0"/>
          </a:p>
        </p:txBody>
      </p:sp>
      <p:sp>
        <p:nvSpPr>
          <p:cNvPr id="3" name="Inhaltsplatzhalter 2"/>
          <p:cNvSpPr>
            <a:spLocks noGrp="1"/>
          </p:cNvSpPr>
          <p:nvPr>
            <p:ph idx="1"/>
          </p:nvPr>
        </p:nvSpPr>
        <p:spPr/>
        <p:txBody>
          <a:bodyPr>
            <a:normAutofit lnSpcReduction="10000"/>
          </a:bodyPr>
          <a:lstStyle/>
          <a:p>
            <a:r>
              <a:rPr lang="de-DE" sz="2400" dirty="0"/>
              <a:t>findet in einer kleinen Gruppe statt (ungefähr 6 Kinder)</a:t>
            </a:r>
          </a:p>
          <a:p>
            <a:r>
              <a:rPr lang="de-DE" sz="2400" dirty="0"/>
              <a:t>ist ein Verfahren, das auch viele andere Schulen durchführen</a:t>
            </a:r>
          </a:p>
          <a:p>
            <a:r>
              <a:rPr lang="de-DE" sz="2400" dirty="0"/>
              <a:t>eine Lehrkraft führt das Unterrichtsspiel durch, andere beobachten</a:t>
            </a:r>
          </a:p>
          <a:p>
            <a:r>
              <a:rPr lang="de-DE" sz="2400" dirty="0"/>
              <a:t>dauert </a:t>
            </a:r>
            <a:r>
              <a:rPr lang="de-DE" sz="2400"/>
              <a:t>ungefähr von 11 </a:t>
            </a:r>
            <a:r>
              <a:rPr lang="de-DE" sz="2400" dirty="0"/>
              <a:t>Uhr bis 12.30 Uhr</a:t>
            </a:r>
          </a:p>
          <a:p>
            <a:r>
              <a:rPr lang="de-DE" sz="2400" dirty="0"/>
              <a:t>die Kinder bewältigen Aufgaben, die aus den selben Bereichen stammen, wie ich sie beim Einschulungsspiel erklärt habe</a:t>
            </a:r>
          </a:p>
          <a:p>
            <a:r>
              <a:rPr lang="de-DE" sz="2400" dirty="0"/>
              <a:t>das Team wertet gemeinsam das Schulspiel aus und entwickelt Empfehlungen </a:t>
            </a:r>
          </a:p>
          <a:p>
            <a:r>
              <a:rPr lang="de-DE" sz="2400" dirty="0"/>
              <a:t>nach dem Schulspiel folgt ein Elterngespräch, in welchem Ihnen die Empfehlungen mitgeteilt werden</a:t>
            </a:r>
          </a:p>
        </p:txBody>
      </p:sp>
    </p:spTree>
    <p:extLst>
      <p:ext uri="{BB962C8B-B14F-4D97-AF65-F5344CB8AC3E}">
        <p14:creationId xmlns:p14="http://schemas.microsoft.com/office/powerpoint/2010/main" val="136059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fontScale="90000"/>
          </a:bodyPr>
          <a:lstStyle/>
          <a:p>
            <a:r>
              <a:rPr lang="de-DE" dirty="0"/>
              <a:t>Die Empfehlungen nach dem Einschreibungsspiel und Schulspiel</a:t>
            </a:r>
          </a:p>
        </p:txBody>
      </p:sp>
      <p:sp>
        <p:nvSpPr>
          <p:cNvPr id="3" name="Inhaltsplatzhalter 2"/>
          <p:cNvSpPr>
            <a:spLocks noGrp="1"/>
          </p:cNvSpPr>
          <p:nvPr>
            <p:ph idx="1"/>
          </p:nvPr>
        </p:nvSpPr>
        <p:spPr>
          <a:xfrm>
            <a:off x="457200" y="1600200"/>
            <a:ext cx="8229600" cy="4781128"/>
          </a:xfrm>
        </p:spPr>
        <p:txBody>
          <a:bodyPr>
            <a:normAutofit lnSpcReduction="10000"/>
          </a:bodyPr>
          <a:lstStyle/>
          <a:p>
            <a:r>
              <a:rPr lang="de-DE" sz="2400" dirty="0"/>
              <a:t>Einschulung</a:t>
            </a:r>
          </a:p>
          <a:p>
            <a:r>
              <a:rPr lang="de-DE" sz="2400" dirty="0"/>
              <a:t>Einschulung mit der Aushändigung und Erläuterung von Beratungsbriefen ( z.B. Besuch einer Logopädin)</a:t>
            </a:r>
          </a:p>
          <a:p>
            <a:r>
              <a:rPr lang="de-DE" sz="2400" dirty="0"/>
              <a:t>Einschulung mit Förderung an der Schule (z.B. Deutsch- Förderunterricht; Unterstützung durch die Inklusionslehrkraft; Unterstützung durch die Förderlehrerin)</a:t>
            </a:r>
          </a:p>
          <a:p>
            <a:r>
              <a:rPr lang="de-DE" sz="2400" dirty="0"/>
              <a:t>Einschulung mit Besuch einer HPT am Nachmittag</a:t>
            </a:r>
          </a:p>
          <a:p>
            <a:r>
              <a:rPr lang="de-DE" sz="2400" dirty="0"/>
              <a:t>Zurückstellung  mit Förderung in der KITA (auch mit Vorkurs oder Frühförderstelle)</a:t>
            </a:r>
          </a:p>
          <a:p>
            <a:r>
              <a:rPr lang="de-DE" sz="2400" dirty="0"/>
              <a:t>Zurückstellung mit dem Besuch einer SVE („Vorschule“)</a:t>
            </a:r>
          </a:p>
          <a:p>
            <a:r>
              <a:rPr lang="de-DE" sz="2400" dirty="0"/>
              <a:t>Einschulung in eine DFK (1/2. Klasse wird in 3 Jahren absolviert) an unserer Partnerschule</a:t>
            </a:r>
          </a:p>
          <a:p>
            <a:endParaRPr lang="de-DE" sz="2400" dirty="0"/>
          </a:p>
        </p:txBody>
      </p:sp>
    </p:spTree>
    <p:extLst>
      <p:ext uri="{BB962C8B-B14F-4D97-AF65-F5344CB8AC3E}">
        <p14:creationId xmlns:p14="http://schemas.microsoft.com/office/powerpoint/2010/main" val="195754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fontScale="90000"/>
          </a:bodyPr>
          <a:lstStyle/>
          <a:p>
            <a:r>
              <a:rPr lang="de-DE" dirty="0"/>
              <a:t>Ablauf des Tages der offenen Tür am 07.02.2026</a:t>
            </a:r>
          </a:p>
        </p:txBody>
      </p:sp>
      <p:sp>
        <p:nvSpPr>
          <p:cNvPr id="3" name="Inhaltsplatzhalter 2"/>
          <p:cNvSpPr>
            <a:spLocks noGrp="1"/>
          </p:cNvSpPr>
          <p:nvPr>
            <p:ph idx="1"/>
          </p:nvPr>
        </p:nvSpPr>
        <p:spPr>
          <a:xfrm>
            <a:off x="457200" y="1600200"/>
            <a:ext cx="8435280" cy="4525963"/>
          </a:xfrm>
        </p:spPr>
        <p:txBody>
          <a:bodyPr/>
          <a:lstStyle/>
          <a:p>
            <a:r>
              <a:rPr lang="de-DE" dirty="0"/>
              <a:t>Sie haben im Gebäude der Grundschule nun die Möglichkeit, sich zum Thema Schulanfang zu informieren</a:t>
            </a:r>
            <a:r>
              <a:rPr lang="de-DE" dirty="0">
                <a:sym typeface="Wingdings" panose="05000000000000000000" pitchFamily="2" charset="2"/>
              </a:rPr>
              <a:t> Wo finde ich was?  Infotafeln</a:t>
            </a:r>
          </a:p>
          <a:p>
            <a:r>
              <a:rPr lang="de-DE" dirty="0">
                <a:sym typeface="Wingdings" panose="05000000000000000000" pitchFamily="2" charset="2"/>
              </a:rPr>
              <a:t>Sie und Ihr Kind können die Räume besichtigen</a:t>
            </a:r>
          </a:p>
          <a:p>
            <a:r>
              <a:rPr lang="de-DE" dirty="0">
                <a:sym typeface="Wingdings" panose="05000000000000000000" pitchFamily="2" charset="2"/>
              </a:rPr>
              <a:t>wir bieten eine </a:t>
            </a:r>
            <a:r>
              <a:rPr lang="de-DE">
                <a:sym typeface="Wingdings" panose="05000000000000000000" pitchFamily="2" charset="2"/>
              </a:rPr>
              <a:t>Kinderbetreuung </a:t>
            </a:r>
            <a:endParaRPr lang="de-DE" dirty="0">
              <a:sym typeface="Wingdings" panose="05000000000000000000" pitchFamily="2" charset="2"/>
            </a:endParaRPr>
          </a:p>
          <a:p>
            <a:r>
              <a:rPr lang="de-DE" dirty="0">
                <a:sym typeface="Wingdings" panose="05000000000000000000" pitchFamily="2" charset="2"/>
              </a:rPr>
              <a:t>der Elternbeirat hält Snacks und Getränke für Sie bereit</a:t>
            </a:r>
            <a:endParaRPr lang="de-DE" dirty="0"/>
          </a:p>
          <a:p>
            <a:endParaRPr lang="de-DE" dirty="0"/>
          </a:p>
        </p:txBody>
      </p:sp>
    </p:spTree>
    <p:extLst>
      <p:ext uri="{BB962C8B-B14F-4D97-AF65-F5344CB8AC3E}">
        <p14:creationId xmlns:p14="http://schemas.microsoft.com/office/powerpoint/2010/main" val="19389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fontScale="90000"/>
          </a:bodyPr>
          <a:lstStyle/>
          <a:p>
            <a:r>
              <a:rPr lang="de-DE" dirty="0"/>
              <a:t>Über was kann ich mich informieren?</a:t>
            </a:r>
          </a:p>
        </p:txBody>
      </p:sp>
      <p:sp>
        <p:nvSpPr>
          <p:cNvPr id="3" name="Inhaltsplatzhalter 2"/>
          <p:cNvSpPr>
            <a:spLocks noGrp="1"/>
          </p:cNvSpPr>
          <p:nvPr>
            <p:ph idx="1"/>
          </p:nvPr>
        </p:nvSpPr>
        <p:spPr>
          <a:xfrm>
            <a:off x="457200" y="1412776"/>
            <a:ext cx="8229600" cy="5040560"/>
          </a:xfrm>
        </p:spPr>
        <p:txBody>
          <a:bodyPr>
            <a:normAutofit lnSpcReduction="10000"/>
          </a:bodyPr>
          <a:lstStyle/>
          <a:p>
            <a:r>
              <a:rPr lang="de-DE" sz="2400" dirty="0"/>
              <a:t>über den Anfangsunterricht (Deutsch, Mathe)</a:t>
            </a:r>
          </a:p>
          <a:p>
            <a:r>
              <a:rPr lang="de-DE" sz="2400" dirty="0"/>
              <a:t>über die Angebote des Religionsunterrichtes </a:t>
            </a:r>
          </a:p>
          <a:p>
            <a:r>
              <a:rPr lang="de-DE" sz="2400" dirty="0"/>
              <a:t>über Inklusion und Fördermöglichkeiten an der Schule</a:t>
            </a:r>
          </a:p>
          <a:p>
            <a:r>
              <a:rPr lang="de-DE" sz="2400" dirty="0"/>
              <a:t>über zusätzlichen Unterricht und Aktionen/Projekte der Klassen mit ihren Lehrkräften</a:t>
            </a:r>
          </a:p>
          <a:p>
            <a:r>
              <a:rPr lang="de-DE" sz="2400" dirty="0"/>
              <a:t>über die Arbeit in einer SVE und in einer DFK unserer Partnerschule</a:t>
            </a:r>
          </a:p>
          <a:p>
            <a:r>
              <a:rPr lang="de-DE" sz="2400" dirty="0"/>
              <a:t>über Jugendsozialarbeit an Schulen</a:t>
            </a:r>
          </a:p>
          <a:p>
            <a:r>
              <a:rPr lang="de-DE" sz="2400" dirty="0"/>
              <a:t>über Horte, HPT, Mittagsbetreuung</a:t>
            </a:r>
          </a:p>
          <a:p>
            <a:r>
              <a:rPr lang="de-DE" sz="2400" dirty="0"/>
              <a:t>über Möglichkeiten der Hausaufgabenbetreuung</a:t>
            </a:r>
          </a:p>
          <a:p>
            <a:r>
              <a:rPr lang="de-DE" sz="2400" dirty="0"/>
              <a:t>über die Arbeit des Elternbeirates, der Schulweghelfer</a:t>
            </a:r>
          </a:p>
          <a:p>
            <a:r>
              <a:rPr lang="de-DE" sz="2400" dirty="0"/>
              <a:t>über das Schulmaterial, das Sie einkaufen sollen</a:t>
            </a:r>
          </a:p>
          <a:p>
            <a:endParaRPr lang="de-DE" sz="2400" dirty="0"/>
          </a:p>
          <a:p>
            <a:endParaRPr lang="de-DE" dirty="0"/>
          </a:p>
        </p:txBody>
      </p:sp>
    </p:spTree>
    <p:extLst>
      <p:ext uri="{BB962C8B-B14F-4D97-AF65-F5344CB8AC3E}">
        <p14:creationId xmlns:p14="http://schemas.microsoft.com/office/powerpoint/2010/main" val="29395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64704"/>
            <a:ext cx="8229600" cy="3024336"/>
          </a:xfrm>
          <a:solidFill>
            <a:srgbClr val="FFFF00"/>
          </a:solidFill>
        </p:spPr>
        <p:txBody>
          <a:bodyPr>
            <a:normAutofit/>
          </a:bodyPr>
          <a:lstStyle/>
          <a:p>
            <a:r>
              <a:rPr lang="de-DE" dirty="0"/>
              <a:t>Vielen Dank für Ihre Aufmerksamkeit!</a:t>
            </a:r>
          </a:p>
        </p:txBody>
      </p:sp>
      <p:sp>
        <p:nvSpPr>
          <p:cNvPr id="3" name="Inhaltsplatzhalter 2"/>
          <p:cNvSpPr>
            <a:spLocks noGrp="1"/>
          </p:cNvSpPr>
          <p:nvPr>
            <p:ph idx="1"/>
          </p:nvPr>
        </p:nvSpPr>
        <p:spPr>
          <a:xfrm>
            <a:off x="539552" y="4365105"/>
            <a:ext cx="8229600" cy="2088232"/>
          </a:xfrm>
        </p:spPr>
        <p:txBody>
          <a:bodyPr>
            <a:normAutofit lnSpcReduction="10000"/>
          </a:bodyPr>
          <a:lstStyle/>
          <a:p>
            <a:pPr marL="0" indent="0">
              <a:buNone/>
            </a:pPr>
            <a:r>
              <a:rPr lang="de-DE" dirty="0"/>
              <a:t>Wir freuen uns auf den zahlreichen Besuch im Haus der Grundschule und hoffen, Sie umfassend informieren zu können.</a:t>
            </a:r>
          </a:p>
          <a:p>
            <a:pPr marL="0" indent="0">
              <a:buNone/>
            </a:pPr>
            <a:r>
              <a:rPr lang="de-DE" dirty="0"/>
              <a:t>Sprechen Sie uns an!</a:t>
            </a:r>
          </a:p>
        </p:txBody>
      </p:sp>
    </p:spTree>
    <p:extLst>
      <p:ext uri="{BB962C8B-B14F-4D97-AF65-F5344CB8AC3E}">
        <p14:creationId xmlns:p14="http://schemas.microsoft.com/office/powerpoint/2010/main" val="72080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0BA11-5EC2-4E7D-9B39-BB5334CCF8EF}"/>
              </a:ext>
            </a:extLst>
          </p:cNvPr>
          <p:cNvSpPr>
            <a:spLocks noGrp="1"/>
          </p:cNvSpPr>
          <p:nvPr>
            <p:ph type="title"/>
          </p:nvPr>
        </p:nvSpPr>
        <p:spPr/>
        <p:txBody>
          <a:bodyPr/>
          <a:lstStyle/>
          <a:p>
            <a:r>
              <a:rPr lang="de-DE" dirty="0">
                <a:highlight>
                  <a:srgbClr val="FFFF00"/>
                </a:highlight>
              </a:rPr>
              <a:t>Infos zum Ganztag</a:t>
            </a:r>
          </a:p>
        </p:txBody>
      </p:sp>
      <p:sp>
        <p:nvSpPr>
          <p:cNvPr id="3" name="Inhaltsplatzhalter 2">
            <a:extLst>
              <a:ext uri="{FF2B5EF4-FFF2-40B4-BE49-F238E27FC236}">
                <a16:creationId xmlns:a16="http://schemas.microsoft.com/office/drawing/2014/main" id="{0B111EB5-9792-40A7-967D-1D079C22CED7}"/>
              </a:ext>
            </a:extLst>
          </p:cNvPr>
          <p:cNvSpPr>
            <a:spLocks noGrp="1"/>
          </p:cNvSpPr>
          <p:nvPr>
            <p:ph idx="1"/>
          </p:nvPr>
        </p:nvSpPr>
        <p:spPr/>
        <p:txBody>
          <a:bodyPr/>
          <a:lstStyle/>
          <a:p>
            <a:endParaRPr lang="de-DE"/>
          </a:p>
          <a:p>
            <a:r>
              <a:rPr lang="de-DE"/>
              <a:t>siehe </a:t>
            </a:r>
            <a:r>
              <a:rPr lang="de-DE" dirty="0"/>
              <a:t>Flyer unter </a:t>
            </a:r>
            <a:r>
              <a:rPr lang="de-DE" dirty="0">
                <a:hlinkClick r:id="rId2"/>
              </a:rPr>
              <a:t>www.ganztag.bayern.de</a:t>
            </a:r>
            <a:endParaRPr lang="de-DE" dirty="0"/>
          </a:p>
          <a:p>
            <a:r>
              <a:rPr lang="de-DE" dirty="0"/>
              <a:t>QR-Code kann vor dem Büro abfotografiert werden</a:t>
            </a:r>
          </a:p>
        </p:txBody>
      </p:sp>
    </p:spTree>
    <p:extLst>
      <p:ext uri="{BB962C8B-B14F-4D97-AF65-F5344CB8AC3E}">
        <p14:creationId xmlns:p14="http://schemas.microsoft.com/office/powerpoint/2010/main" val="269019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64704"/>
            <a:ext cx="8229600" cy="1800200"/>
          </a:xfrm>
          <a:solidFill>
            <a:srgbClr val="FFFF00"/>
          </a:solidFill>
        </p:spPr>
        <p:txBody>
          <a:bodyPr>
            <a:normAutofit/>
          </a:bodyPr>
          <a:lstStyle/>
          <a:p>
            <a:r>
              <a:rPr lang="de-DE" dirty="0"/>
              <a:t>Kontaktmöglichkeit bei Fragen</a:t>
            </a:r>
          </a:p>
        </p:txBody>
      </p:sp>
      <p:sp>
        <p:nvSpPr>
          <p:cNvPr id="3" name="Inhaltsplatzhalter 2"/>
          <p:cNvSpPr>
            <a:spLocks noGrp="1"/>
          </p:cNvSpPr>
          <p:nvPr>
            <p:ph idx="1"/>
          </p:nvPr>
        </p:nvSpPr>
        <p:spPr>
          <a:xfrm>
            <a:off x="539552" y="2852936"/>
            <a:ext cx="8229600" cy="3600401"/>
          </a:xfrm>
        </p:spPr>
        <p:txBody>
          <a:bodyPr>
            <a:normAutofit/>
          </a:bodyPr>
          <a:lstStyle/>
          <a:p>
            <a:pPr marL="0" indent="0">
              <a:buNone/>
            </a:pPr>
            <a:r>
              <a:rPr lang="de-DE" dirty="0"/>
              <a:t>Falls Sie nach dem Tag der offenen Tür noch Fragen zur Schuleinschreibung haben, können Sie sich jederzeit an uns wenden.</a:t>
            </a:r>
          </a:p>
          <a:p>
            <a:pPr marL="0" indent="0">
              <a:buNone/>
            </a:pPr>
            <a:endParaRPr lang="de-DE" dirty="0"/>
          </a:p>
          <a:p>
            <a:pPr marL="0" indent="0">
              <a:buNone/>
            </a:pPr>
            <a:r>
              <a:rPr lang="de-DE" dirty="0"/>
              <a:t>Kontakt: </a:t>
            </a:r>
            <a:r>
              <a:rPr lang="de-DE" dirty="0">
                <a:hlinkClick r:id="rId2"/>
              </a:rPr>
              <a:t>info@grundschule-dachau-ost.de</a:t>
            </a:r>
            <a:endParaRPr lang="de-DE" dirty="0"/>
          </a:p>
          <a:p>
            <a:pPr marL="0" indent="0">
              <a:buNone/>
            </a:pPr>
            <a:r>
              <a:rPr lang="de-DE" dirty="0"/>
              <a:t>                Telefon: 08131/754960</a:t>
            </a:r>
          </a:p>
        </p:txBody>
      </p:sp>
    </p:spTree>
    <p:extLst>
      <p:ext uri="{BB962C8B-B14F-4D97-AF65-F5344CB8AC3E}">
        <p14:creationId xmlns:p14="http://schemas.microsoft.com/office/powerpoint/2010/main" val="221951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25487"/>
          </a:xfrm>
          <a:solidFill>
            <a:srgbClr val="FFFF00"/>
          </a:solidFill>
        </p:spPr>
        <p:txBody>
          <a:bodyPr>
            <a:normAutofit fontScale="90000"/>
          </a:bodyPr>
          <a:lstStyle/>
          <a:p>
            <a:pPr lvl="0" fontAlgn="base">
              <a:spcBef>
                <a:spcPct val="20000"/>
              </a:spcBef>
              <a:spcAft>
                <a:spcPct val="0"/>
              </a:spcAft>
            </a:pPr>
            <a:r>
              <a:rPr lang="de-DE" altLang="de-DE" b="1" dirty="0">
                <a:solidFill>
                  <a:schemeClr val="bg1"/>
                </a:solidFill>
              </a:rPr>
              <a:t>:</a:t>
            </a:r>
            <a:br>
              <a:rPr lang="de-DE" altLang="de-DE" b="1" dirty="0">
                <a:solidFill>
                  <a:schemeClr val="bg1"/>
                </a:solidFill>
              </a:rPr>
            </a:br>
            <a:r>
              <a:rPr lang="de-DE" altLang="de-DE" sz="3200" b="1" dirty="0">
                <a:solidFill>
                  <a:prstClr val="black"/>
                </a:solidFill>
              </a:rPr>
              <a:t>Termin für die Schuleinschreibung:</a:t>
            </a:r>
            <a:br>
              <a:rPr lang="de-DE" altLang="de-DE" sz="3200" b="1" dirty="0">
                <a:solidFill>
                  <a:prstClr val="black"/>
                </a:solidFill>
              </a:rPr>
            </a:br>
            <a:endParaRPr lang="de-DE" dirty="0"/>
          </a:p>
        </p:txBody>
      </p:sp>
      <p:sp>
        <p:nvSpPr>
          <p:cNvPr id="6" name="Textfeld 2"/>
          <p:cNvSpPr txBox="1">
            <a:spLocks noChangeArrowheads="1"/>
          </p:cNvSpPr>
          <p:nvPr/>
        </p:nvSpPr>
        <p:spPr bwMode="auto">
          <a:xfrm>
            <a:off x="683568" y="986557"/>
            <a:ext cx="7500938" cy="1200150"/>
          </a:xfrm>
          <a:prstGeom prst="rect">
            <a:avLst/>
          </a:prstGeom>
          <a:solidFill>
            <a:schemeClr val="bg1"/>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de-DE" altLang="de-DE" sz="3600" dirty="0">
                <a:solidFill>
                  <a:prstClr val="black"/>
                </a:solidFill>
                <a:latin typeface="Calibri" pitchFamily="34" charset="0"/>
              </a:rPr>
              <a:t>Dienstag, 10.03.2026</a:t>
            </a:r>
          </a:p>
          <a:p>
            <a:pPr algn="ctr" eaLnBrk="1" fontAlgn="base" hangingPunct="1">
              <a:spcBef>
                <a:spcPct val="0"/>
              </a:spcBef>
              <a:spcAft>
                <a:spcPct val="0"/>
              </a:spcAft>
            </a:pPr>
            <a:r>
              <a:rPr lang="de-DE" altLang="de-DE" sz="3600" dirty="0">
                <a:solidFill>
                  <a:prstClr val="black"/>
                </a:solidFill>
                <a:latin typeface="Calibri" pitchFamily="34" charset="0"/>
              </a:rPr>
              <a:t>von 12.00 – ca. 18.00 Uhr</a:t>
            </a:r>
          </a:p>
        </p:txBody>
      </p:sp>
      <p:sp>
        <p:nvSpPr>
          <p:cNvPr id="7" name="Textfeld 6"/>
          <p:cNvSpPr txBox="1"/>
          <p:nvPr/>
        </p:nvSpPr>
        <p:spPr>
          <a:xfrm>
            <a:off x="500063" y="3143250"/>
            <a:ext cx="8429625" cy="3170238"/>
          </a:xfrm>
          <a:prstGeom prst="rect">
            <a:avLst/>
          </a:prstGeom>
          <a:noFill/>
        </p:spPr>
        <p:txBody>
          <a:bodyPr>
            <a:spAutoFit/>
          </a:bodyPr>
          <a:lstStyle/>
          <a:p>
            <a:pPr fontAlgn="auto">
              <a:spcBef>
                <a:spcPts val="0"/>
              </a:spcBef>
              <a:spcAft>
                <a:spcPts val="0"/>
              </a:spcAft>
              <a:buFont typeface="Arial" pitchFamily="34" charset="0"/>
              <a:buChar char="•"/>
              <a:defRPr/>
            </a:pPr>
            <a:r>
              <a:rPr lang="de-DE" sz="2000" b="1" dirty="0">
                <a:solidFill>
                  <a:schemeClr val="bg1"/>
                </a:solidFill>
                <a:latin typeface="+mn-lt"/>
                <a:cs typeface="+mn-cs"/>
              </a:rPr>
              <a:t> regulär schulpflichtig: </a:t>
            </a:r>
            <a:r>
              <a:rPr lang="de-DE" sz="2000" dirty="0">
                <a:solidFill>
                  <a:schemeClr val="bg1"/>
                </a:solidFill>
                <a:latin typeface="+mn-lt"/>
                <a:cs typeface="+mn-cs"/>
              </a:rPr>
              <a:t>Kinder, die bis 30.09.2017 sechs Jahre alt werden</a:t>
            </a:r>
          </a:p>
          <a:p>
            <a:pPr marL="457200" indent="-457200" fontAlgn="auto">
              <a:spcBef>
                <a:spcPts val="0"/>
              </a:spcBef>
              <a:spcAft>
                <a:spcPts val="0"/>
              </a:spcAft>
              <a:defRPr/>
            </a:pPr>
            <a:r>
              <a:rPr lang="de-DE" sz="2000" dirty="0">
                <a:solidFill>
                  <a:schemeClr val="bg1"/>
                </a:solidFill>
                <a:latin typeface="+mn-lt"/>
                <a:cs typeface="+mn-cs"/>
              </a:rPr>
              <a:t>	 </a:t>
            </a:r>
          </a:p>
          <a:p>
            <a:pPr marL="457200" indent="-457200" fontAlgn="auto">
              <a:spcBef>
                <a:spcPts val="0"/>
              </a:spcBef>
              <a:spcAft>
                <a:spcPts val="0"/>
              </a:spcAft>
              <a:defRPr/>
            </a:pPr>
            <a:r>
              <a:rPr lang="de-DE" sz="2000" dirty="0">
                <a:solidFill>
                  <a:schemeClr val="bg1"/>
                </a:solidFill>
                <a:latin typeface="+mn-lt"/>
                <a:cs typeface="+mn-cs"/>
              </a:rPr>
              <a:t>	</a:t>
            </a:r>
            <a:r>
              <a:rPr lang="de-DE" sz="2000" u="sng" dirty="0">
                <a:solidFill>
                  <a:schemeClr val="bg1"/>
                </a:solidFill>
                <a:latin typeface="+mn-lt"/>
                <a:cs typeface="+mn-cs"/>
              </a:rPr>
              <a:t>Zurückstellung</a:t>
            </a:r>
            <a:r>
              <a:rPr lang="de-DE" sz="2000" dirty="0">
                <a:solidFill>
                  <a:schemeClr val="bg1"/>
                </a:solidFill>
                <a:latin typeface="+mn-lt"/>
                <a:cs typeface="+mn-cs"/>
              </a:rPr>
              <a:t>, wenn auf Grund der körperlichen oder geistigen  </a:t>
            </a:r>
          </a:p>
          <a:p>
            <a:pPr marL="457200" indent="-457200" fontAlgn="auto">
              <a:spcBef>
                <a:spcPts val="0"/>
              </a:spcBef>
              <a:spcAft>
                <a:spcPts val="0"/>
              </a:spcAft>
              <a:defRPr/>
            </a:pPr>
            <a:r>
              <a:rPr lang="de-DE" sz="2000" dirty="0">
                <a:solidFill>
                  <a:schemeClr val="bg1"/>
                </a:solidFill>
                <a:latin typeface="+mn-lt"/>
                <a:cs typeface="+mn-cs"/>
              </a:rPr>
              <a:t>		Entwicklung zu erwarten ist, dass das Kind nicht mit Erfolg am 		Unterricht   teilnehmen kann.   </a:t>
            </a:r>
          </a:p>
          <a:p>
            <a:pPr marL="457200" indent="-457200" fontAlgn="auto">
              <a:spcBef>
                <a:spcPts val="0"/>
              </a:spcBef>
              <a:spcAft>
                <a:spcPts val="0"/>
              </a:spcAft>
              <a:defRPr/>
            </a:pPr>
            <a:endParaRPr lang="de-DE" sz="2000" dirty="0">
              <a:solidFill>
                <a:schemeClr val="bg1"/>
              </a:solidFill>
              <a:latin typeface="+mn-lt"/>
              <a:cs typeface="+mn-cs"/>
            </a:endParaRPr>
          </a:p>
          <a:p>
            <a:pPr fontAlgn="auto">
              <a:spcBef>
                <a:spcPts val="0"/>
              </a:spcBef>
              <a:spcAft>
                <a:spcPts val="0"/>
              </a:spcAft>
              <a:buFont typeface="Arial" pitchFamily="34" charset="0"/>
              <a:buChar char="•"/>
              <a:defRPr/>
            </a:pPr>
            <a:r>
              <a:rPr lang="de-DE" sz="2000" b="1" dirty="0">
                <a:solidFill>
                  <a:schemeClr val="bg1"/>
                </a:solidFill>
                <a:latin typeface="+mn-lt"/>
                <a:cs typeface="+mn-cs"/>
              </a:rPr>
              <a:t> schulpflichtig auf Antrag der Eltern</a:t>
            </a:r>
            <a:r>
              <a:rPr lang="de-DE" sz="2000" dirty="0">
                <a:solidFill>
                  <a:schemeClr val="bg1"/>
                </a:solidFill>
                <a:latin typeface="+mn-lt"/>
                <a:cs typeface="+mn-cs"/>
              </a:rPr>
              <a:t>: Kinder, die im Oktober bis Dezember 		2011 geboren sind können auf Antrag der Eltern eingeschult werden</a:t>
            </a:r>
          </a:p>
          <a:p>
            <a:pPr fontAlgn="auto">
              <a:spcBef>
                <a:spcPts val="0"/>
              </a:spcBef>
              <a:spcAft>
                <a:spcPts val="0"/>
              </a:spcAft>
              <a:defRPr/>
            </a:pPr>
            <a:endParaRPr lang="de-DE" sz="2000" dirty="0">
              <a:solidFill>
                <a:schemeClr val="bg1"/>
              </a:solidFill>
              <a:latin typeface="+mn-lt"/>
              <a:cs typeface="+mn-cs"/>
            </a:endParaRPr>
          </a:p>
          <a:p>
            <a:pPr fontAlgn="auto">
              <a:spcBef>
                <a:spcPts val="0"/>
              </a:spcBef>
              <a:spcAft>
                <a:spcPts val="0"/>
              </a:spcAft>
              <a:buFont typeface="Arial" pitchFamily="34" charset="0"/>
              <a:buChar char="•"/>
              <a:defRPr/>
            </a:pPr>
            <a:r>
              <a:rPr lang="de-DE" sz="2000" dirty="0">
                <a:solidFill>
                  <a:schemeClr val="bg1"/>
                </a:solidFill>
                <a:latin typeface="+mn-lt"/>
                <a:cs typeface="+mn-cs"/>
              </a:rPr>
              <a:t> </a:t>
            </a:r>
            <a:r>
              <a:rPr lang="de-DE" sz="2000" b="1" dirty="0">
                <a:solidFill>
                  <a:schemeClr val="bg1"/>
                </a:solidFill>
                <a:latin typeface="+mn-lt"/>
                <a:cs typeface="+mn-cs"/>
              </a:rPr>
              <a:t>auf Antrag mit Gutachten</a:t>
            </a:r>
            <a:r>
              <a:rPr lang="de-DE" sz="2000" dirty="0">
                <a:solidFill>
                  <a:schemeClr val="bg1"/>
                </a:solidFill>
                <a:latin typeface="+mn-lt"/>
                <a:cs typeface="+mn-cs"/>
              </a:rPr>
              <a:t>  (schulpsychologisch) schulpflichtig:    ab 01.01.2012</a:t>
            </a:r>
          </a:p>
        </p:txBody>
      </p:sp>
      <p:sp>
        <p:nvSpPr>
          <p:cNvPr id="8" name="Textfeld 7"/>
          <p:cNvSpPr txBox="1"/>
          <p:nvPr/>
        </p:nvSpPr>
        <p:spPr>
          <a:xfrm>
            <a:off x="465212" y="2187596"/>
            <a:ext cx="8429625" cy="440120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de-DE" sz="2000" b="1" i="0" u="none" strike="noStrike" kern="0" cap="none" spc="0" normalizeH="0" baseline="0" noProof="0" dirty="0">
                <a:ln>
                  <a:noFill/>
                </a:ln>
                <a:solidFill>
                  <a:prstClr val="black"/>
                </a:solidFill>
                <a:effectLst/>
                <a:uLnTx/>
                <a:uFillTx/>
              </a:rPr>
              <a:t> regulär schulpflichtig: </a:t>
            </a:r>
            <a:r>
              <a:rPr kumimoji="0" lang="de-DE" sz="2000" b="0" i="0" u="none" strike="noStrike" kern="0" cap="none" spc="0" normalizeH="0" baseline="0" noProof="0" dirty="0">
                <a:ln>
                  <a:noFill/>
                </a:ln>
                <a:solidFill>
                  <a:prstClr val="black"/>
                </a:solidFill>
                <a:effectLst/>
                <a:uLnTx/>
                <a:uFillTx/>
              </a:rPr>
              <a:t>Kinder, die bis 30.06.2026 sechs Jahre alt werden</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black"/>
                </a:solidFill>
                <a:effectLst/>
                <a:uLnTx/>
                <a:uFillTx/>
              </a:rPr>
              <a:t>	 </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black"/>
                </a:solidFill>
                <a:effectLst/>
                <a:uLnTx/>
                <a:uFillTx/>
              </a:rPr>
              <a:t>	</a:t>
            </a:r>
            <a:r>
              <a:rPr kumimoji="0" lang="de-DE" sz="2000" b="0" i="0" u="sng" strike="noStrike" kern="0" cap="none" spc="0" normalizeH="0" baseline="0" noProof="0" dirty="0">
                <a:ln>
                  <a:noFill/>
                </a:ln>
                <a:solidFill>
                  <a:prstClr val="black"/>
                </a:solidFill>
                <a:effectLst/>
                <a:uLnTx/>
                <a:uFillTx/>
              </a:rPr>
              <a:t>Zurückstellung</a:t>
            </a:r>
            <a:r>
              <a:rPr kumimoji="0" lang="de-DE" sz="2000" b="0" i="0" u="none" strike="noStrike" kern="0" cap="none" spc="0" normalizeH="0" baseline="0" noProof="0" dirty="0">
                <a:ln>
                  <a:noFill/>
                </a:ln>
                <a:solidFill>
                  <a:prstClr val="black"/>
                </a:solidFill>
                <a:effectLst/>
                <a:uLnTx/>
                <a:uFillTx/>
              </a:rPr>
              <a:t>, wenn auf Grund der körperlichen oder geistigen  </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black"/>
                </a:solidFill>
                <a:effectLst/>
                <a:uLnTx/>
                <a:uFillTx/>
              </a:rPr>
              <a:t>		Entwicklung zu erwarten ist, dass das Kind nicht mit Erfolg am 		Unterricht   teilnehmen kann.   </a:t>
            </a:r>
          </a:p>
          <a:p>
            <a:pPr marL="457200" marR="0" lvl="0" indent="-457200" defTabSz="914400" eaLnBrk="1" fontAlgn="auto" latinLnBrk="0" hangingPunct="1">
              <a:lnSpc>
                <a:spcPct val="100000"/>
              </a:lnSpc>
              <a:spcBef>
                <a:spcPts val="0"/>
              </a:spcBef>
              <a:spcAft>
                <a:spcPts val="0"/>
              </a:spcAft>
              <a:buClrTx/>
              <a:buSzTx/>
              <a:buFontTx/>
              <a:buNone/>
              <a:tabLst/>
              <a:defRPr/>
            </a:pPr>
            <a:r>
              <a:rPr lang="de-DE" sz="2000" b="1" kern="0" dirty="0">
                <a:solidFill>
                  <a:srgbClr val="C00000"/>
                </a:solidFill>
              </a:rPr>
              <a:t>Achtung: Kinder, die von Juli bis September geboren sind, machen die  Einschulung mit. Die Eltern werden von uns beraten und entscheiden dann, ob ihr Kind eingeschult wird. Wenn nicht müssen die Eltern dies bis zum 10.04. schriftlich melden (Formular digitale Schulanmeldung)</a:t>
            </a:r>
            <a:endParaRPr kumimoji="0" lang="de-DE" sz="2000" b="1" i="0" u="none" strike="noStrike" kern="0" cap="none" spc="0" normalizeH="0" baseline="0" noProof="0" dirty="0">
              <a:ln>
                <a:noFill/>
              </a:ln>
              <a:solidFill>
                <a:srgbClr val="C00000"/>
              </a:solidFill>
              <a:effectLst/>
              <a:uLnTx/>
              <a:uFillTx/>
            </a:endParaRPr>
          </a:p>
          <a:p>
            <a:pPr marL="457200" marR="0" lvl="0" indent="-457200"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de-DE" sz="2000" b="1" i="0" u="none" strike="noStrike" kern="0" cap="none" spc="0" normalizeH="0" baseline="0" noProof="0" dirty="0">
                <a:ln>
                  <a:noFill/>
                </a:ln>
                <a:solidFill>
                  <a:prstClr val="black"/>
                </a:solidFill>
                <a:effectLst/>
                <a:uLnTx/>
                <a:uFillTx/>
              </a:rPr>
              <a:t> schulpflichtig auf Antrag der Eltern</a:t>
            </a:r>
            <a:r>
              <a:rPr kumimoji="0" lang="de-DE" sz="2000" b="0" i="0" u="none" strike="noStrike" kern="0" cap="none" spc="0" normalizeH="0" baseline="0" noProof="0" dirty="0">
                <a:ln>
                  <a:noFill/>
                </a:ln>
                <a:solidFill>
                  <a:prstClr val="black"/>
                </a:solidFill>
                <a:effectLst/>
                <a:uLnTx/>
                <a:uFillTx/>
              </a:rPr>
              <a:t>: Kinder, die im Oktober bis Dezember 		2020 geboren sind können auf Antrag der Eltern eingeschult werden</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de-DE" sz="2000" b="0" i="0" u="none" strike="noStrike" kern="0" cap="none" spc="0" normalizeH="0" baseline="0" noProof="0" dirty="0">
                <a:ln>
                  <a:noFill/>
                </a:ln>
                <a:solidFill>
                  <a:prstClr val="black"/>
                </a:solidFill>
                <a:effectLst/>
                <a:uLnTx/>
                <a:uFillTx/>
              </a:rPr>
              <a:t> </a:t>
            </a:r>
            <a:r>
              <a:rPr kumimoji="0" lang="de-DE" sz="2000" b="1" i="0" u="none" strike="noStrike" kern="0" cap="none" spc="0" normalizeH="0" baseline="0" noProof="0" dirty="0">
                <a:ln>
                  <a:noFill/>
                </a:ln>
                <a:solidFill>
                  <a:prstClr val="black"/>
                </a:solidFill>
                <a:effectLst/>
                <a:uLnTx/>
                <a:uFillTx/>
              </a:rPr>
              <a:t>auf Antrag mit Gutachten</a:t>
            </a:r>
            <a:r>
              <a:rPr kumimoji="0" lang="de-DE" sz="2000" b="0" i="0" u="none" strike="noStrike" kern="0" cap="none" spc="0" normalizeH="0" baseline="0" noProof="0" dirty="0">
                <a:ln>
                  <a:noFill/>
                </a:ln>
                <a:solidFill>
                  <a:prstClr val="black"/>
                </a:solidFill>
                <a:effectLst/>
                <a:uLnTx/>
                <a:uFillTx/>
              </a:rPr>
              <a:t>  (schulpsychologisch) schulpflichtig:   ab 01.01.2021</a:t>
            </a:r>
          </a:p>
        </p:txBody>
      </p:sp>
    </p:spTree>
    <p:extLst>
      <p:ext uri="{BB962C8B-B14F-4D97-AF65-F5344CB8AC3E}">
        <p14:creationId xmlns:p14="http://schemas.microsoft.com/office/powerpoint/2010/main" val="24363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fontScale="90000"/>
          </a:bodyPr>
          <a:lstStyle/>
          <a:p>
            <a:r>
              <a:rPr lang="de-DE" dirty="0"/>
              <a:t>Das müssen Sie bei persönlicher Anmeldung mitbringen oder vorlegen:</a:t>
            </a:r>
          </a:p>
        </p:txBody>
      </p:sp>
      <p:sp>
        <p:nvSpPr>
          <p:cNvPr id="3" name="Inhaltsplatzhalter 2"/>
          <p:cNvSpPr>
            <a:spLocks noGrp="1"/>
          </p:cNvSpPr>
          <p:nvPr>
            <p:ph idx="1"/>
          </p:nvPr>
        </p:nvSpPr>
        <p:spPr/>
        <p:txBody>
          <a:bodyPr>
            <a:normAutofit fontScale="77500" lnSpcReduction="20000"/>
          </a:bodyPr>
          <a:lstStyle/>
          <a:p>
            <a:pPr marL="0" lvl="0" indent="0">
              <a:lnSpc>
                <a:spcPct val="90000"/>
              </a:lnSpc>
              <a:buNone/>
              <a:defRPr/>
            </a:pPr>
            <a:endParaRPr lang="de-DE" sz="2900" b="1" dirty="0">
              <a:solidFill>
                <a:srgbClr val="C00000"/>
              </a:solidFill>
            </a:endParaRPr>
          </a:p>
          <a:p>
            <a:pPr marL="0" lvl="0" indent="0">
              <a:lnSpc>
                <a:spcPct val="90000"/>
              </a:lnSpc>
              <a:buNone/>
              <a:defRPr/>
            </a:pPr>
            <a:endParaRPr lang="de-DE" sz="900" dirty="0">
              <a:solidFill>
                <a:prstClr val="black"/>
              </a:solidFill>
            </a:endParaRPr>
          </a:p>
          <a:p>
            <a:pPr marL="0" lvl="0" indent="0">
              <a:lnSpc>
                <a:spcPct val="90000"/>
              </a:lnSpc>
              <a:defRPr/>
            </a:pPr>
            <a:r>
              <a:rPr lang="de-DE" sz="2700" dirty="0">
                <a:solidFill>
                  <a:prstClr val="black"/>
                </a:solidFill>
              </a:rPr>
              <a:t> Ihr Kind  </a:t>
            </a:r>
            <a:r>
              <a:rPr lang="de-DE" sz="2700" dirty="0">
                <a:solidFill>
                  <a:prstClr val="black"/>
                </a:solidFill>
                <a:sym typeface="Wingdings" panose="05000000000000000000" pitchFamily="2" charset="2"/>
              </a:rPr>
              <a:t></a:t>
            </a:r>
          </a:p>
          <a:p>
            <a:pPr marL="0" lvl="0" indent="0">
              <a:lnSpc>
                <a:spcPct val="90000"/>
              </a:lnSpc>
              <a:defRPr/>
            </a:pPr>
            <a:r>
              <a:rPr lang="de-DE" sz="2700" dirty="0">
                <a:solidFill>
                  <a:prstClr val="black"/>
                </a:solidFill>
              </a:rPr>
              <a:t> bei Kindern, die im Jahr 2025 zurückgestellt  </a:t>
            </a:r>
          </a:p>
          <a:p>
            <a:pPr marL="0" lvl="0" indent="0">
              <a:lnSpc>
                <a:spcPct val="90000"/>
              </a:lnSpc>
              <a:buNone/>
              <a:defRPr/>
            </a:pPr>
            <a:r>
              <a:rPr lang="de-DE" sz="2700" dirty="0">
                <a:solidFill>
                  <a:prstClr val="black"/>
                </a:solidFill>
              </a:rPr>
              <a:t>   wurden  - den Zurückstellungsbescheid</a:t>
            </a:r>
          </a:p>
          <a:p>
            <a:pPr marL="0" lvl="0" indent="0">
              <a:lnSpc>
                <a:spcPct val="90000"/>
              </a:lnSpc>
              <a:defRPr/>
            </a:pPr>
            <a:r>
              <a:rPr lang="de-DE" sz="2700" dirty="0">
                <a:solidFill>
                  <a:prstClr val="black"/>
                </a:solidFill>
              </a:rPr>
              <a:t> </a:t>
            </a:r>
            <a:r>
              <a:rPr lang="de-DE" sz="2700" dirty="0">
                <a:solidFill>
                  <a:prstClr val="black"/>
                </a:solidFill>
                <a:highlight>
                  <a:srgbClr val="00FF00"/>
                </a:highlight>
              </a:rPr>
              <a:t>Falls noch nicht mit digitaler Schulanmeldung hochgeladen:</a:t>
            </a:r>
          </a:p>
          <a:p>
            <a:pPr marL="0" lvl="0" indent="0">
              <a:lnSpc>
                <a:spcPct val="90000"/>
              </a:lnSpc>
              <a:defRPr/>
            </a:pPr>
            <a:r>
              <a:rPr lang="de-DE" sz="2700" dirty="0">
                <a:solidFill>
                  <a:prstClr val="black"/>
                </a:solidFill>
              </a:rPr>
              <a:t> Stammbuch – Geburtsurkunde</a:t>
            </a:r>
          </a:p>
          <a:p>
            <a:pPr marL="0" lvl="0" indent="0">
              <a:lnSpc>
                <a:spcPct val="90000"/>
              </a:lnSpc>
              <a:defRPr/>
            </a:pPr>
            <a:r>
              <a:rPr lang="de-DE" sz="2700" dirty="0">
                <a:solidFill>
                  <a:prstClr val="black"/>
                </a:solidFill>
              </a:rPr>
              <a:t> bei Alleinerziehenden (getrennt, geschieden):</a:t>
            </a:r>
          </a:p>
          <a:p>
            <a:pPr marL="0" lvl="0" indent="0">
              <a:lnSpc>
                <a:spcPct val="90000"/>
              </a:lnSpc>
              <a:buNone/>
              <a:defRPr/>
            </a:pPr>
            <a:r>
              <a:rPr lang="de-DE" sz="2700" dirty="0">
                <a:solidFill>
                  <a:prstClr val="black"/>
                </a:solidFill>
              </a:rPr>
              <a:t>   Sorgerechtsbeschluss</a:t>
            </a:r>
          </a:p>
          <a:p>
            <a:pPr marL="0" lvl="0" indent="0">
              <a:lnSpc>
                <a:spcPct val="90000"/>
              </a:lnSpc>
              <a:defRPr/>
            </a:pPr>
            <a:r>
              <a:rPr lang="de-DE" sz="2700" dirty="0">
                <a:solidFill>
                  <a:prstClr val="black"/>
                </a:solidFill>
              </a:rPr>
              <a:t> ausländische Mitbürger: Kopie des Passes</a:t>
            </a:r>
          </a:p>
          <a:p>
            <a:pPr marL="0" lvl="0" indent="0">
              <a:lnSpc>
                <a:spcPct val="90000"/>
              </a:lnSpc>
              <a:defRPr/>
            </a:pPr>
            <a:r>
              <a:rPr lang="de-DE" sz="2700" dirty="0">
                <a:solidFill>
                  <a:prstClr val="black"/>
                </a:solidFill>
              </a:rPr>
              <a:t>Nachweis der Schuleingangsuntersuchung (+Impfbestätigung </a:t>
            </a:r>
          </a:p>
          <a:p>
            <a:pPr marL="0" lvl="0" indent="0">
              <a:lnSpc>
                <a:spcPct val="90000"/>
              </a:lnSpc>
              <a:buNone/>
              <a:defRPr/>
            </a:pPr>
            <a:r>
              <a:rPr lang="de-DE" sz="2700" dirty="0">
                <a:solidFill>
                  <a:prstClr val="black"/>
                </a:solidFill>
              </a:rPr>
              <a:t>   zum Masernschutz</a:t>
            </a:r>
            <a:r>
              <a:rPr lang="de-DE" sz="2700" dirty="0">
                <a:solidFill>
                  <a:prstClr val="black"/>
                </a:solidFill>
                <a:sym typeface="Wingdings" panose="05000000000000000000" pitchFamily="2" charset="2"/>
              </a:rPr>
              <a:t>); Schuleingangsuntersuchung kann nach- </a:t>
            </a:r>
          </a:p>
          <a:p>
            <a:pPr marL="0" lvl="0" indent="0">
              <a:lnSpc>
                <a:spcPct val="90000"/>
              </a:lnSpc>
              <a:buNone/>
              <a:defRPr/>
            </a:pPr>
            <a:r>
              <a:rPr lang="de-DE" sz="2700" dirty="0">
                <a:solidFill>
                  <a:prstClr val="black"/>
                </a:solidFill>
                <a:sym typeface="Wingdings" panose="05000000000000000000" pitchFamily="2" charset="2"/>
              </a:rPr>
              <a:t>   gereicht werden</a:t>
            </a:r>
            <a:endParaRPr lang="de-DE" sz="2700" dirty="0">
              <a:solidFill>
                <a:prstClr val="black"/>
              </a:solidFill>
            </a:endParaRPr>
          </a:p>
          <a:p>
            <a:pPr marL="0" lvl="0" indent="0">
              <a:lnSpc>
                <a:spcPct val="90000"/>
              </a:lnSpc>
              <a:buNone/>
              <a:defRPr/>
            </a:pPr>
            <a:endParaRPr lang="de-DE" sz="2700" u="sng" dirty="0">
              <a:solidFill>
                <a:prstClr val="black"/>
              </a:solidFill>
            </a:endParaRPr>
          </a:p>
          <a:p>
            <a:pPr marL="0" lvl="0" indent="0" algn="ctr">
              <a:lnSpc>
                <a:spcPct val="90000"/>
              </a:lnSpc>
              <a:buNone/>
              <a:defRPr/>
            </a:pPr>
            <a:r>
              <a:rPr lang="de-DE" sz="2700" u="sng" dirty="0">
                <a:solidFill>
                  <a:prstClr val="black"/>
                </a:solidFill>
              </a:rPr>
              <a:t>Das Kind muss immer an der Schule im Schulsprengel angemeldet werden!</a:t>
            </a:r>
          </a:p>
          <a:p>
            <a:pPr marL="0" indent="0">
              <a:buNone/>
            </a:pPr>
            <a:endParaRPr lang="de-DE" dirty="0"/>
          </a:p>
        </p:txBody>
      </p:sp>
    </p:spTree>
    <p:extLst>
      <p:ext uri="{BB962C8B-B14F-4D97-AF65-F5344CB8AC3E}">
        <p14:creationId xmlns:p14="http://schemas.microsoft.com/office/powerpoint/2010/main" val="284116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3"/>
          <p:cNvSpPr txBox="1">
            <a:spLocks noChangeArrowheads="1"/>
          </p:cNvSpPr>
          <p:nvPr/>
        </p:nvSpPr>
        <p:spPr bwMode="auto">
          <a:xfrm>
            <a:off x="500063" y="285750"/>
            <a:ext cx="6072187" cy="8921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de-DE" altLang="de-DE" sz="2600" b="1">
                <a:solidFill>
                  <a:srgbClr val="FF0000"/>
                </a:solidFill>
                <a:latin typeface="Calibri" pitchFamily="34" charset="0"/>
              </a:rPr>
              <a:t>Liebe Eltern, wir wünschen Ihnen und uns eine stressfreie Einschreibung!</a:t>
            </a:r>
            <a:endParaRPr lang="de-DE" altLang="de-DE" sz="2600">
              <a:solidFill>
                <a:srgbClr val="FF0000"/>
              </a:solidFill>
              <a:latin typeface="Calibri" pitchFamily="34" charset="0"/>
            </a:endParaRPr>
          </a:p>
        </p:txBody>
      </p:sp>
      <p:pic>
        <p:nvPicPr>
          <p:cNvPr id="3" name="Grafik 0" descr="Sortieren von Cha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534" y="350458"/>
            <a:ext cx="203041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4"/>
          <p:cNvSpPr txBox="1">
            <a:spLocks noChangeArrowheads="1"/>
          </p:cNvSpPr>
          <p:nvPr/>
        </p:nvSpPr>
        <p:spPr bwMode="auto">
          <a:xfrm>
            <a:off x="500062" y="1285875"/>
            <a:ext cx="673623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2400" b="1" dirty="0">
                <a:solidFill>
                  <a:schemeClr val="bg1"/>
                </a:solidFill>
                <a:latin typeface="Calibri" pitchFamily="34" charset="0"/>
              </a:rPr>
              <a:t>Bitte kommen Sie am Donnerstag, den 30.03.2017</a:t>
            </a:r>
          </a:p>
          <a:p>
            <a:pPr eaLnBrk="1" hangingPunct="1"/>
            <a:r>
              <a:rPr lang="de-DE" altLang="de-DE" sz="2400" b="1" dirty="0">
                <a:solidFill>
                  <a:schemeClr val="bg1"/>
                </a:solidFill>
                <a:latin typeface="Calibri" pitchFamily="34" charset="0"/>
              </a:rPr>
              <a:t>zu der Uhrzeit, die Ihnen im Brief mitgeteilt wurde.</a:t>
            </a:r>
          </a:p>
          <a:p>
            <a:pPr eaLnBrk="1" hangingPunct="1"/>
            <a:endParaRPr lang="de-DE" altLang="de-DE" dirty="0">
              <a:latin typeface="Calibri" pitchFamily="34" charset="0"/>
            </a:endParaRPr>
          </a:p>
        </p:txBody>
      </p:sp>
      <p:sp>
        <p:nvSpPr>
          <p:cNvPr id="5" name="Textfeld 4"/>
          <p:cNvSpPr txBox="1">
            <a:spLocks noChangeArrowheads="1"/>
          </p:cNvSpPr>
          <p:nvPr/>
        </p:nvSpPr>
        <p:spPr bwMode="auto">
          <a:xfrm>
            <a:off x="652462" y="1438275"/>
            <a:ext cx="673623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de-DE" altLang="de-DE" sz="2000" b="1" dirty="0">
                <a:solidFill>
                  <a:prstClr val="black"/>
                </a:solidFill>
                <a:latin typeface="Calibri" pitchFamily="34" charset="0"/>
              </a:rPr>
              <a:t>Bitte kommen Sie am Dienstag, den 10.03.2026</a:t>
            </a:r>
          </a:p>
          <a:p>
            <a:pPr eaLnBrk="1" fontAlgn="base" hangingPunct="1">
              <a:spcBef>
                <a:spcPct val="0"/>
              </a:spcBef>
              <a:spcAft>
                <a:spcPct val="0"/>
              </a:spcAft>
            </a:pPr>
            <a:r>
              <a:rPr lang="de-DE" altLang="de-DE" sz="2000" b="1" dirty="0">
                <a:solidFill>
                  <a:prstClr val="black"/>
                </a:solidFill>
                <a:latin typeface="Calibri" pitchFamily="34" charset="0"/>
              </a:rPr>
              <a:t>zu der Uhrzeit, die Ihnen im Brief mitgeteilt wurde.</a:t>
            </a:r>
          </a:p>
          <a:p>
            <a:pPr eaLnBrk="1" fontAlgn="base" hangingPunct="1">
              <a:spcBef>
                <a:spcPct val="0"/>
              </a:spcBef>
              <a:spcAft>
                <a:spcPct val="0"/>
              </a:spcAft>
            </a:pPr>
            <a:endParaRPr lang="de-DE" altLang="de-DE" dirty="0">
              <a:solidFill>
                <a:prstClr val="white"/>
              </a:solidFill>
              <a:latin typeface="Calibri" pitchFamily="34" charset="0"/>
            </a:endParaRPr>
          </a:p>
        </p:txBody>
      </p:sp>
      <p:sp>
        <p:nvSpPr>
          <p:cNvPr id="6" name="Pfeil nach rechts 5"/>
          <p:cNvSpPr/>
          <p:nvPr/>
        </p:nvSpPr>
        <p:spPr>
          <a:xfrm>
            <a:off x="642938" y="2500313"/>
            <a:ext cx="3071812" cy="1071562"/>
          </a:xfrm>
          <a:prstGeom prst="rightArrow">
            <a:avLst>
              <a:gd name="adj1" fmla="val 50000"/>
              <a:gd name="adj2" fmla="val 57231"/>
            </a:avLst>
          </a:prstGeom>
          <a:solidFill>
            <a:srgbClr val="99FF99"/>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prstClr val="black"/>
                </a:solidFill>
                <a:effectLst/>
                <a:uLnTx/>
                <a:uFillTx/>
                <a:latin typeface="Calibri"/>
              </a:rPr>
              <a:t>1. Zentrale Anmeldung</a:t>
            </a:r>
            <a:endParaRPr kumimoji="0" lang="de-DE" sz="2000" b="0" i="0" u="none" strike="noStrike" kern="0" cap="none" spc="0" normalizeH="0" baseline="0" noProof="0" dirty="0">
              <a:ln>
                <a:noFill/>
              </a:ln>
              <a:solidFill>
                <a:prstClr val="black"/>
              </a:solidFill>
              <a:effectLst/>
              <a:uLnTx/>
              <a:uFillTx/>
              <a:latin typeface="Calibri"/>
            </a:endParaRPr>
          </a:p>
        </p:txBody>
      </p:sp>
      <p:sp>
        <p:nvSpPr>
          <p:cNvPr id="7" name="Textfeld 6"/>
          <p:cNvSpPr txBox="1">
            <a:spLocks noChangeArrowheads="1"/>
          </p:cNvSpPr>
          <p:nvPr/>
        </p:nvSpPr>
        <p:spPr bwMode="auto">
          <a:xfrm>
            <a:off x="3714750" y="2824163"/>
            <a:ext cx="4857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de-DE" altLang="de-DE" sz="2400" b="1" dirty="0">
                <a:solidFill>
                  <a:prstClr val="black"/>
                </a:solidFill>
                <a:latin typeface="Calibri" pitchFamily="34" charset="0"/>
              </a:rPr>
              <a:t>beim Eingang vor dem Büro</a:t>
            </a:r>
          </a:p>
        </p:txBody>
      </p:sp>
      <p:sp>
        <p:nvSpPr>
          <p:cNvPr id="8" name="Pfeil nach rechts 7"/>
          <p:cNvSpPr/>
          <p:nvPr/>
        </p:nvSpPr>
        <p:spPr>
          <a:xfrm>
            <a:off x="642938" y="3714750"/>
            <a:ext cx="3071812" cy="1071563"/>
          </a:xfrm>
          <a:prstGeom prst="rightArrow">
            <a:avLst>
              <a:gd name="adj1" fmla="val 50000"/>
              <a:gd name="adj2" fmla="val 57231"/>
            </a:avLst>
          </a:prstGeom>
          <a:solidFill>
            <a:srgbClr val="99FF99"/>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prstClr val="black"/>
                </a:solidFill>
                <a:effectLst/>
                <a:uLnTx/>
                <a:uFillTx/>
                <a:latin typeface="Calibri"/>
              </a:rPr>
              <a:t>2. Einschreibung</a:t>
            </a:r>
            <a:endParaRPr kumimoji="0" lang="de-DE" sz="2000" b="0" i="0" u="none" strike="noStrike" kern="0" cap="none" spc="0" normalizeH="0" baseline="0" noProof="0" dirty="0">
              <a:ln>
                <a:noFill/>
              </a:ln>
              <a:solidFill>
                <a:prstClr val="black"/>
              </a:solidFill>
              <a:effectLst/>
              <a:uLnTx/>
              <a:uFillTx/>
              <a:latin typeface="Calibri"/>
            </a:endParaRPr>
          </a:p>
        </p:txBody>
      </p:sp>
      <p:sp>
        <p:nvSpPr>
          <p:cNvPr id="9" name="Textfeld 10"/>
          <p:cNvSpPr txBox="1">
            <a:spLocks noChangeArrowheads="1"/>
          </p:cNvSpPr>
          <p:nvPr/>
        </p:nvSpPr>
        <p:spPr bwMode="auto">
          <a:xfrm>
            <a:off x="3714750" y="3857625"/>
            <a:ext cx="4857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de-DE" altLang="de-DE" sz="2200" b="1" dirty="0">
                <a:solidFill>
                  <a:prstClr val="black"/>
                </a:solidFill>
                <a:latin typeface="Calibri" pitchFamily="34" charset="0"/>
              </a:rPr>
              <a:t>Sie werden von einer Lehrkraft abgeholt und gehen mit Ihrem Kind und den Unterlagen in die Einschreibezimmer.</a:t>
            </a:r>
          </a:p>
        </p:txBody>
      </p:sp>
      <p:sp>
        <p:nvSpPr>
          <p:cNvPr id="10" name="Pfeil nach rechts 9"/>
          <p:cNvSpPr/>
          <p:nvPr/>
        </p:nvSpPr>
        <p:spPr>
          <a:xfrm>
            <a:off x="642938" y="5214938"/>
            <a:ext cx="3071812" cy="1071562"/>
          </a:xfrm>
          <a:prstGeom prst="rightArrow">
            <a:avLst>
              <a:gd name="adj1" fmla="val 50000"/>
              <a:gd name="adj2" fmla="val 5723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prstClr val="black"/>
                </a:solidFill>
                <a:effectLst/>
                <a:uLnTx/>
                <a:uFillTx/>
                <a:latin typeface="Calibri"/>
              </a:rPr>
              <a:t>Bei Wartezeiten…..</a:t>
            </a:r>
            <a:endParaRPr kumimoji="0" lang="de-DE" sz="2000" b="0" i="0" u="none" strike="noStrike" kern="0" cap="none" spc="0" normalizeH="0" baseline="0" noProof="0" dirty="0">
              <a:ln>
                <a:noFill/>
              </a:ln>
              <a:solidFill>
                <a:prstClr val="black"/>
              </a:solidFill>
              <a:effectLst/>
              <a:uLnTx/>
              <a:uFillTx/>
              <a:latin typeface="Calibri"/>
            </a:endParaRPr>
          </a:p>
        </p:txBody>
      </p:sp>
      <p:sp>
        <p:nvSpPr>
          <p:cNvPr id="13" name="Textfeld 12"/>
          <p:cNvSpPr txBox="1">
            <a:spLocks noChangeArrowheads="1"/>
          </p:cNvSpPr>
          <p:nvPr/>
        </p:nvSpPr>
        <p:spPr bwMode="auto">
          <a:xfrm>
            <a:off x="3714750" y="5170488"/>
            <a:ext cx="52863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pPr>
            <a:r>
              <a:rPr lang="de-DE" altLang="de-DE" sz="2000" b="1" dirty="0">
                <a:solidFill>
                  <a:prstClr val="black"/>
                </a:solidFill>
                <a:latin typeface="Calibri" pitchFamily="34" charset="0"/>
              </a:rPr>
              <a:t> nutzen Sie die Angebote vom Elternbeirat</a:t>
            </a:r>
          </a:p>
          <a:p>
            <a:pPr eaLnBrk="1" fontAlgn="base" hangingPunct="1">
              <a:spcBef>
                <a:spcPct val="0"/>
              </a:spcBef>
              <a:spcAft>
                <a:spcPct val="0"/>
              </a:spcAft>
              <a:buFont typeface="Arial" charset="0"/>
              <a:buChar char="•"/>
            </a:pPr>
            <a:r>
              <a:rPr lang="de-DE" altLang="de-DE" sz="2000" b="1" dirty="0">
                <a:solidFill>
                  <a:prstClr val="black"/>
                </a:solidFill>
                <a:latin typeface="Calibri" pitchFamily="34" charset="0"/>
              </a:rPr>
              <a:t> besuchen Sie die Infostände</a:t>
            </a:r>
          </a:p>
          <a:p>
            <a:pPr eaLnBrk="1" fontAlgn="base" hangingPunct="1">
              <a:spcBef>
                <a:spcPct val="0"/>
              </a:spcBef>
              <a:spcAft>
                <a:spcPct val="0"/>
              </a:spcAft>
              <a:buFont typeface="Arial" charset="0"/>
              <a:buChar char="•"/>
            </a:pPr>
            <a:r>
              <a:rPr lang="de-DE" altLang="de-DE" sz="2000" b="1" dirty="0">
                <a:solidFill>
                  <a:prstClr val="black"/>
                </a:solidFill>
                <a:latin typeface="Calibri" pitchFamily="34" charset="0"/>
              </a:rPr>
              <a:t> machen Sie ein Foto von der </a:t>
            </a:r>
          </a:p>
          <a:p>
            <a:pPr eaLnBrk="1" fontAlgn="base" hangingPunct="1">
              <a:spcBef>
                <a:spcPct val="0"/>
              </a:spcBef>
              <a:spcAft>
                <a:spcPct val="0"/>
              </a:spcAft>
            </a:pPr>
            <a:r>
              <a:rPr lang="de-DE" altLang="de-DE" sz="2000" b="1" dirty="0">
                <a:solidFill>
                  <a:prstClr val="black"/>
                </a:solidFill>
                <a:latin typeface="Calibri" pitchFamily="34" charset="0"/>
              </a:rPr>
              <a:t>   Schuleinschreibung</a:t>
            </a:r>
          </a:p>
        </p:txBody>
      </p:sp>
    </p:spTree>
    <p:extLst>
      <p:ext uri="{BB962C8B-B14F-4D97-AF65-F5344CB8AC3E}">
        <p14:creationId xmlns:p14="http://schemas.microsoft.com/office/powerpoint/2010/main" val="231157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 lernen wir Ihr Kind kennen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7657638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p:cNvSpPr txBox="1"/>
          <p:nvPr/>
        </p:nvSpPr>
        <p:spPr>
          <a:xfrm>
            <a:off x="107504" y="4797152"/>
            <a:ext cx="1944216" cy="1384995"/>
          </a:xfrm>
          <a:prstGeom prst="rect">
            <a:avLst/>
          </a:prstGeom>
          <a:noFill/>
        </p:spPr>
        <p:txBody>
          <a:bodyPr wrap="square" rtlCol="0">
            <a:spAutoFit/>
          </a:bodyPr>
          <a:lstStyle/>
          <a:p>
            <a:r>
              <a:rPr lang="de-DE" b="1" dirty="0">
                <a:solidFill>
                  <a:srgbClr val="7030A0"/>
                </a:solidFill>
              </a:rPr>
              <a:t>Schuleingangs-untersuchung im </a:t>
            </a:r>
            <a:r>
              <a:rPr lang="de-DE" sz="2400" b="1" dirty="0">
                <a:solidFill>
                  <a:srgbClr val="7030A0"/>
                </a:solidFill>
              </a:rPr>
              <a:t>Gesundheits-amt</a:t>
            </a:r>
          </a:p>
        </p:txBody>
      </p:sp>
    </p:spTree>
    <p:extLst>
      <p:ext uri="{BB962C8B-B14F-4D97-AF65-F5344CB8AC3E}">
        <p14:creationId xmlns:p14="http://schemas.microsoft.com/office/powerpoint/2010/main" val="34564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fontScale="90000"/>
          </a:bodyPr>
          <a:lstStyle/>
          <a:p>
            <a:r>
              <a:rPr lang="de-DE" dirty="0"/>
              <a:t>Warum möchten wir Ihr Kind so gut kennen lernen?</a:t>
            </a:r>
          </a:p>
        </p:txBody>
      </p:sp>
      <p:sp>
        <p:nvSpPr>
          <p:cNvPr id="3" name="Inhaltsplatzhalter 2"/>
          <p:cNvSpPr>
            <a:spLocks noGrp="1"/>
          </p:cNvSpPr>
          <p:nvPr>
            <p:ph idx="1"/>
          </p:nvPr>
        </p:nvSpPr>
        <p:spPr/>
        <p:txBody>
          <a:bodyPr/>
          <a:lstStyle/>
          <a:p>
            <a:r>
              <a:rPr lang="de-DE" dirty="0"/>
              <a:t>um mit den Eltern entscheiden zu können, ob jetzt der richtige Zeitpunkt für die Einschulung des Kindes ist</a:t>
            </a:r>
          </a:p>
          <a:p>
            <a:r>
              <a:rPr lang="de-DE" dirty="0"/>
              <a:t>um den Eltern gezielt Empfehlungen geben zu können, wie sie ihr Kind weiterhin gut fördern können</a:t>
            </a:r>
          </a:p>
          <a:p>
            <a:r>
              <a:rPr lang="de-DE" dirty="0"/>
              <a:t>um in der Schule jedes Kind von Anfang an gezielt fördern zu können</a:t>
            </a:r>
          </a:p>
          <a:p>
            <a:endParaRPr lang="de-DE" dirty="0"/>
          </a:p>
        </p:txBody>
      </p:sp>
    </p:spTree>
    <p:extLst>
      <p:ext uri="{BB962C8B-B14F-4D97-AF65-F5344CB8AC3E}">
        <p14:creationId xmlns:p14="http://schemas.microsoft.com/office/powerpoint/2010/main" val="34752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lstStyle/>
          <a:p>
            <a:r>
              <a:rPr lang="de-DE" dirty="0"/>
              <a:t>Wann ist ein Kind schulfähig?</a:t>
            </a:r>
          </a:p>
        </p:txBody>
      </p:sp>
      <p:pic>
        <p:nvPicPr>
          <p:cNvPr id="2050" name="Picture 2" descr="C:\Users\Andrea\AppData\Local\Microsoft\Windows\INetCache\IE\LBH2E4GV\school-teacher-148135_960_720[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600201"/>
            <a:ext cx="3384376" cy="226084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99592" y="1628800"/>
            <a:ext cx="3888432" cy="1938992"/>
          </a:xfrm>
          <a:prstGeom prst="rect">
            <a:avLst/>
          </a:prstGeom>
          <a:noFill/>
        </p:spPr>
        <p:txBody>
          <a:bodyPr wrap="square" rtlCol="0">
            <a:spAutoFit/>
          </a:bodyPr>
          <a:lstStyle/>
          <a:p>
            <a:r>
              <a:rPr lang="de-DE" sz="2400" dirty="0"/>
              <a:t>Ein Kind ist dann schulfähig, wenn es in seiner Gesamtentwicklung so weit ist, dass es erfolgreich am Unterricht teilnehmen kann.</a:t>
            </a:r>
          </a:p>
        </p:txBody>
      </p:sp>
      <p:sp>
        <p:nvSpPr>
          <p:cNvPr id="6" name="Textfeld 5"/>
          <p:cNvSpPr txBox="1"/>
          <p:nvPr/>
        </p:nvSpPr>
        <p:spPr>
          <a:xfrm>
            <a:off x="1259632" y="4365104"/>
            <a:ext cx="6624736" cy="1938992"/>
          </a:xfrm>
          <a:prstGeom prst="rect">
            <a:avLst/>
          </a:prstGeom>
          <a:noFill/>
        </p:spPr>
        <p:txBody>
          <a:bodyPr wrap="square" rtlCol="0">
            <a:spAutoFit/>
          </a:bodyPr>
          <a:lstStyle/>
          <a:p>
            <a:r>
              <a:rPr lang="de-DE" sz="2400" dirty="0"/>
              <a:t>Ihr Kind hat bis jetzt schon viele Kompetenzen in unterschiedlichen Bereichen entwickelt, die für den Schuleintritt wichtig sind!</a:t>
            </a:r>
          </a:p>
          <a:p>
            <a:r>
              <a:rPr lang="de-DE" sz="2400" dirty="0"/>
              <a:t>Diese Kompetenzen braucht Ihr Kind, um das Lesen, Schreiben und Rechnen erfolgreich zu lernen.</a:t>
            </a:r>
          </a:p>
        </p:txBody>
      </p:sp>
    </p:spTree>
    <p:extLst>
      <p:ext uri="{BB962C8B-B14F-4D97-AF65-F5344CB8AC3E}">
        <p14:creationId xmlns:p14="http://schemas.microsoft.com/office/powerpoint/2010/main" val="290794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chulju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714375"/>
            <a:ext cx="10858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2833688"/>
            <a:ext cx="804068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3"/>
          <p:cNvGrpSpPr>
            <a:grpSpLocks/>
          </p:cNvGrpSpPr>
          <p:nvPr/>
        </p:nvGrpSpPr>
        <p:grpSpPr bwMode="auto">
          <a:xfrm>
            <a:off x="971550" y="3857625"/>
            <a:ext cx="1008063" cy="2266950"/>
            <a:chOff x="612" y="2251"/>
            <a:chExt cx="635" cy="1428"/>
          </a:xfrm>
        </p:grpSpPr>
        <p:sp>
          <p:nvSpPr>
            <p:cNvPr id="6" name="Rectangle 7"/>
            <p:cNvSpPr>
              <a:spLocks noChangeArrowheads="1"/>
            </p:cNvSpPr>
            <p:nvPr/>
          </p:nvSpPr>
          <p:spPr bwMode="auto">
            <a:xfrm>
              <a:off x="612" y="2432"/>
              <a:ext cx="589" cy="1247"/>
            </a:xfrm>
            <a:prstGeom prst="rect">
              <a:avLst/>
            </a:prstGeom>
            <a:solidFill>
              <a:srgbClr val="FFFF99">
                <a:alpha val="69019"/>
              </a:srgbClr>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sp>
          <p:nvSpPr>
            <p:cNvPr id="7" name="Text Box 19"/>
            <p:cNvSpPr txBox="1">
              <a:spLocks noChangeArrowheads="1"/>
            </p:cNvSpPr>
            <p:nvPr/>
          </p:nvSpPr>
          <p:spPr bwMode="auto">
            <a:xfrm>
              <a:off x="612" y="2478"/>
              <a:ext cx="635" cy="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800" b="1" i="0" u="none" strike="noStrike" kern="0" cap="none" spc="0" normalizeH="0" baseline="0" noProof="0" dirty="0">
                  <a:ln>
                    <a:noFill/>
                  </a:ln>
                  <a:solidFill>
                    <a:prstClr val="black"/>
                  </a:solidFill>
                  <a:effectLst/>
                  <a:uLnTx/>
                  <a:uFillTx/>
                  <a:latin typeface="Calibri" pitchFamily="34" charset="0"/>
                  <a:cs typeface="Arial" charset="0"/>
                </a:rPr>
                <a:t>körper-</a:t>
              </a:r>
              <a:r>
                <a:rPr kumimoji="0" lang="de-DE" altLang="de-DE" sz="1800" b="1" i="0" u="none" strike="noStrike" kern="0" cap="none" spc="0" normalizeH="0" baseline="0" noProof="0" dirty="0" err="1">
                  <a:ln>
                    <a:noFill/>
                  </a:ln>
                  <a:solidFill>
                    <a:prstClr val="black"/>
                  </a:solidFill>
                  <a:effectLst/>
                  <a:uLnTx/>
                  <a:uFillTx/>
                  <a:latin typeface="Calibri" pitchFamily="34" charset="0"/>
                  <a:cs typeface="Arial" charset="0"/>
                </a:rPr>
                <a:t>liche</a:t>
              </a:r>
              <a:endParaRPr kumimoji="0" lang="de-DE" altLang="de-DE" sz="1800" b="1" i="0" u="none" strike="noStrike" kern="0" cap="none" spc="0" normalizeH="0" baseline="0" noProof="0" dirty="0">
                <a:ln>
                  <a:noFill/>
                </a:ln>
                <a:solidFill>
                  <a:prstClr val="black"/>
                </a:solidFill>
                <a:effectLst/>
                <a:uLnTx/>
                <a:uFillTx/>
                <a:latin typeface="Calibri" pitchFamily="34" charset="0"/>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800" b="1" i="0" u="none" strike="noStrike" kern="0" cap="none" spc="0" normalizeH="0" baseline="0" noProof="0" dirty="0" err="1">
                  <a:ln>
                    <a:noFill/>
                  </a:ln>
                  <a:solidFill>
                    <a:prstClr val="black"/>
                  </a:solidFill>
                  <a:effectLst/>
                  <a:uLnTx/>
                  <a:uFillTx/>
                  <a:latin typeface="Calibri" pitchFamily="34" charset="0"/>
                  <a:cs typeface="Arial" charset="0"/>
                </a:rPr>
                <a:t>Entwick-lung</a:t>
              </a:r>
              <a:endParaRPr kumimoji="0" lang="de-DE" altLang="de-DE" sz="1800" b="0" i="0" u="none" strike="noStrike" kern="0" cap="none" spc="0" normalizeH="0" baseline="0" noProof="0" dirty="0">
                <a:ln>
                  <a:noFill/>
                </a:ln>
                <a:solidFill>
                  <a:prstClr val="black"/>
                </a:solidFill>
                <a:effectLst/>
                <a:uLnTx/>
                <a:uFillTx/>
                <a:latin typeface="Calibri" pitchFamily="34" charset="0"/>
                <a:cs typeface="Arial" charset="0"/>
              </a:endParaRPr>
            </a:p>
          </p:txBody>
        </p:sp>
        <p:sp>
          <p:nvSpPr>
            <p:cNvPr id="8" name="AutoShape 36"/>
            <p:cNvSpPr>
              <a:spLocks noChangeArrowheads="1"/>
            </p:cNvSpPr>
            <p:nvPr/>
          </p:nvSpPr>
          <p:spPr bwMode="auto">
            <a:xfrm>
              <a:off x="793" y="2251"/>
              <a:ext cx="227" cy="181"/>
            </a:xfrm>
            <a:prstGeom prst="upArrow">
              <a:avLst>
                <a:gd name="adj1" fmla="val 50000"/>
                <a:gd name="adj2" fmla="val 25000"/>
              </a:avLst>
            </a:prstGeom>
            <a:solidFill>
              <a:srgbClr val="4F81BD"/>
            </a:solidFill>
            <a:ln w="9525">
              <a:solidFill>
                <a:sysClr val="window" lastClr="FFFF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grpSp>
      <p:grpSp>
        <p:nvGrpSpPr>
          <p:cNvPr id="10" name="Group 44"/>
          <p:cNvGrpSpPr>
            <a:grpSpLocks/>
          </p:cNvGrpSpPr>
          <p:nvPr/>
        </p:nvGrpSpPr>
        <p:grpSpPr bwMode="auto">
          <a:xfrm>
            <a:off x="2051050" y="3857625"/>
            <a:ext cx="992188" cy="2266950"/>
            <a:chOff x="1292" y="2251"/>
            <a:chExt cx="625" cy="1428"/>
          </a:xfrm>
        </p:grpSpPr>
        <p:sp>
          <p:nvSpPr>
            <p:cNvPr id="11" name="Rectangle 13"/>
            <p:cNvSpPr>
              <a:spLocks noChangeArrowheads="1"/>
            </p:cNvSpPr>
            <p:nvPr/>
          </p:nvSpPr>
          <p:spPr bwMode="auto">
            <a:xfrm>
              <a:off x="1292" y="2432"/>
              <a:ext cx="589" cy="1247"/>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sp>
          <p:nvSpPr>
            <p:cNvPr id="12" name="Text Box 24"/>
            <p:cNvSpPr txBox="1">
              <a:spLocks noChangeArrowheads="1"/>
            </p:cNvSpPr>
            <p:nvPr/>
          </p:nvSpPr>
          <p:spPr bwMode="auto">
            <a:xfrm>
              <a:off x="1292" y="2478"/>
              <a:ext cx="625"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800" b="1" i="0" u="none" strike="noStrike" kern="0" cap="none" spc="0" normalizeH="0" baseline="0" noProof="0" dirty="0" err="1">
                  <a:ln>
                    <a:noFill/>
                  </a:ln>
                  <a:solidFill>
                    <a:prstClr val="black"/>
                  </a:solidFill>
                  <a:effectLst/>
                  <a:uLnTx/>
                  <a:uFillTx/>
                  <a:latin typeface="Calibri" pitchFamily="34" charset="0"/>
                  <a:cs typeface="Arial" charset="0"/>
                </a:rPr>
                <a:t>feinmo-torische</a:t>
              </a:r>
              <a:r>
                <a:rPr kumimoji="0" lang="de-DE" altLang="de-DE" sz="1800" b="1" i="0" u="none" strike="noStrike" kern="0" cap="none" spc="0" normalizeH="0" baseline="0" noProof="0" dirty="0">
                  <a:ln>
                    <a:noFill/>
                  </a:ln>
                  <a:solidFill>
                    <a:prstClr val="black"/>
                  </a:solidFill>
                  <a:effectLst/>
                  <a:uLnTx/>
                  <a:uFillTx/>
                  <a:latin typeface="Calibri" pitchFamily="34" charset="0"/>
                  <a:cs typeface="Arial"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800" b="1" i="0" u="none" strike="noStrike" kern="0" cap="none" spc="0" normalizeH="0" baseline="0" noProof="0" dirty="0">
                  <a:ln>
                    <a:noFill/>
                  </a:ln>
                  <a:solidFill>
                    <a:prstClr val="black"/>
                  </a:solidFill>
                  <a:effectLst/>
                  <a:uLnTx/>
                  <a:uFillTx/>
                  <a:latin typeface="Calibri" pitchFamily="34" charset="0"/>
                  <a:cs typeface="Arial" charset="0"/>
                </a:rPr>
                <a:t>Fertig-</a:t>
              </a:r>
              <a:r>
                <a:rPr kumimoji="0" lang="de-DE" altLang="de-DE" sz="1800" b="1" i="0" u="none" strike="noStrike" kern="0" cap="none" spc="0" normalizeH="0" baseline="0" noProof="0" dirty="0" err="1">
                  <a:ln>
                    <a:noFill/>
                  </a:ln>
                  <a:solidFill>
                    <a:prstClr val="black"/>
                  </a:solidFill>
                  <a:effectLst/>
                  <a:uLnTx/>
                  <a:uFillTx/>
                  <a:latin typeface="Calibri" pitchFamily="34" charset="0"/>
                  <a:cs typeface="Arial" charset="0"/>
                </a:rPr>
                <a:t>keiten</a:t>
              </a:r>
              <a:endParaRPr kumimoji="0" lang="de-DE" altLang="de-DE" sz="1800" b="0" i="0" u="none" strike="noStrike" kern="0" cap="none" spc="0" normalizeH="0" baseline="0" noProof="0" dirty="0">
                <a:ln>
                  <a:noFill/>
                </a:ln>
                <a:solidFill>
                  <a:prstClr val="black"/>
                </a:solidFill>
                <a:effectLst/>
                <a:uLnTx/>
                <a:uFillTx/>
                <a:latin typeface="Calibri" pitchFamily="34" charset="0"/>
                <a:cs typeface="Arial" charset="0"/>
              </a:endParaRPr>
            </a:p>
          </p:txBody>
        </p:sp>
        <p:sp>
          <p:nvSpPr>
            <p:cNvPr id="13" name="AutoShape 40"/>
            <p:cNvSpPr>
              <a:spLocks noChangeArrowheads="1"/>
            </p:cNvSpPr>
            <p:nvPr/>
          </p:nvSpPr>
          <p:spPr bwMode="auto">
            <a:xfrm>
              <a:off x="1474" y="2251"/>
              <a:ext cx="227" cy="181"/>
            </a:xfrm>
            <a:prstGeom prst="upArrow">
              <a:avLst>
                <a:gd name="adj1" fmla="val 50000"/>
                <a:gd name="adj2" fmla="val 25000"/>
              </a:avLst>
            </a:prstGeom>
            <a:solidFill>
              <a:srgbClr val="4F81BD"/>
            </a:solidFill>
            <a:ln w="9525">
              <a:solidFill>
                <a:sysClr val="window" lastClr="FFFF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grpSp>
      <p:grpSp>
        <p:nvGrpSpPr>
          <p:cNvPr id="14" name="Group 45"/>
          <p:cNvGrpSpPr>
            <a:grpSpLocks/>
          </p:cNvGrpSpPr>
          <p:nvPr/>
        </p:nvGrpSpPr>
        <p:grpSpPr bwMode="auto">
          <a:xfrm>
            <a:off x="3132138" y="3876675"/>
            <a:ext cx="935037" cy="2266950"/>
            <a:chOff x="1973" y="2251"/>
            <a:chExt cx="589" cy="1428"/>
          </a:xfrm>
        </p:grpSpPr>
        <p:sp>
          <p:nvSpPr>
            <p:cNvPr id="15" name="Rectangle 8"/>
            <p:cNvSpPr>
              <a:spLocks noChangeArrowheads="1"/>
            </p:cNvSpPr>
            <p:nvPr/>
          </p:nvSpPr>
          <p:spPr bwMode="auto">
            <a:xfrm>
              <a:off x="1973" y="2432"/>
              <a:ext cx="589" cy="1247"/>
            </a:xfrm>
            <a:prstGeom prst="rect">
              <a:avLst/>
            </a:prstGeom>
            <a:solidFill>
              <a:srgbClr val="FF99CC">
                <a:alpha val="49019"/>
              </a:srgbClr>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sp>
          <p:nvSpPr>
            <p:cNvPr id="16" name="Text Box 20"/>
            <p:cNvSpPr txBox="1">
              <a:spLocks noChangeArrowheads="1"/>
            </p:cNvSpPr>
            <p:nvPr/>
          </p:nvSpPr>
          <p:spPr bwMode="auto">
            <a:xfrm>
              <a:off x="2018" y="2478"/>
              <a:ext cx="534" cy="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600" b="1" i="0" u="none" strike="noStrike" kern="0" cap="none" spc="0" normalizeH="0" baseline="0" noProof="0" dirty="0" err="1">
                  <a:ln>
                    <a:noFill/>
                  </a:ln>
                  <a:solidFill>
                    <a:prstClr val="black"/>
                  </a:solidFill>
                  <a:effectLst/>
                  <a:uLnTx/>
                  <a:uFillTx/>
                  <a:latin typeface="Calibri" pitchFamily="34" charset="0"/>
                  <a:cs typeface="Arial" charset="0"/>
                </a:rPr>
                <a:t>geistigeLern</a:t>
              </a:r>
              <a:r>
                <a:rPr kumimoji="0" lang="de-DE" altLang="de-DE" sz="1600" b="1" i="0" u="none" strike="noStrike" kern="0" cap="none" spc="0" normalizeH="0" baseline="0" noProof="0" dirty="0">
                  <a:ln>
                    <a:noFill/>
                  </a:ln>
                  <a:solidFill>
                    <a:prstClr val="black"/>
                  </a:solidFill>
                  <a:effectLst/>
                  <a:uLnTx/>
                  <a:uFillTx/>
                  <a:latin typeface="Calibri" pitchFamily="34" charset="0"/>
                  <a:cs typeface="Arial" charset="0"/>
                </a:rPr>
                <a:t>-voraus-</a:t>
              </a:r>
              <a:r>
                <a:rPr kumimoji="0" lang="de-DE" altLang="de-DE" sz="1600" b="1" i="0" u="none" strike="noStrike" kern="0" cap="none" spc="0" normalizeH="0" baseline="0" noProof="0" dirty="0" err="1">
                  <a:ln>
                    <a:noFill/>
                  </a:ln>
                  <a:solidFill>
                    <a:prstClr val="black"/>
                  </a:solidFill>
                  <a:effectLst/>
                  <a:uLnTx/>
                  <a:uFillTx/>
                  <a:latin typeface="Calibri" pitchFamily="34" charset="0"/>
                  <a:cs typeface="Arial" charset="0"/>
                </a:rPr>
                <a:t>setzun</a:t>
              </a:r>
              <a:r>
                <a:rPr kumimoji="0" lang="de-DE" altLang="de-DE" sz="1600" b="1" i="0" u="none" strike="noStrike" kern="0" cap="none" spc="0" normalizeH="0" baseline="0" noProof="0" dirty="0">
                  <a:ln>
                    <a:noFill/>
                  </a:ln>
                  <a:solidFill>
                    <a:prstClr val="black"/>
                  </a:solidFill>
                  <a:effectLst/>
                  <a:uLnTx/>
                  <a:uFillTx/>
                  <a:latin typeface="Calibri" pitchFamily="34" charset="0"/>
                  <a:cs typeface="Arial" charset="0"/>
                </a:rPr>
                <a:t>-gen</a:t>
              </a:r>
              <a:endParaRPr kumimoji="0" lang="de-DE" altLang="de-DE" sz="1400" b="0" i="0" u="none" strike="noStrike" kern="0" cap="none" spc="0" normalizeH="0" baseline="0" noProof="0" dirty="0">
                <a:ln>
                  <a:noFill/>
                </a:ln>
                <a:solidFill>
                  <a:prstClr val="black"/>
                </a:solidFill>
                <a:effectLst/>
                <a:uLnTx/>
                <a:uFillTx/>
                <a:latin typeface="Calibri" pitchFamily="34" charset="0"/>
                <a:cs typeface="Arial" charset="0"/>
              </a:endParaRPr>
            </a:p>
          </p:txBody>
        </p:sp>
        <p:sp>
          <p:nvSpPr>
            <p:cNvPr id="17" name="AutoShape 39"/>
            <p:cNvSpPr>
              <a:spLocks noChangeArrowheads="1"/>
            </p:cNvSpPr>
            <p:nvPr/>
          </p:nvSpPr>
          <p:spPr bwMode="auto">
            <a:xfrm>
              <a:off x="2154" y="2251"/>
              <a:ext cx="227" cy="181"/>
            </a:xfrm>
            <a:prstGeom prst="upArrow">
              <a:avLst>
                <a:gd name="adj1" fmla="val 50000"/>
                <a:gd name="adj2" fmla="val 25000"/>
              </a:avLst>
            </a:prstGeom>
            <a:solidFill>
              <a:srgbClr val="4F81BD"/>
            </a:solidFill>
            <a:ln w="9525">
              <a:solidFill>
                <a:sysClr val="window" lastClr="FFFF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grpSp>
      <p:sp>
        <p:nvSpPr>
          <p:cNvPr id="18" name="Text Box 27"/>
          <p:cNvSpPr txBox="1">
            <a:spLocks noChangeArrowheads="1"/>
          </p:cNvSpPr>
          <p:nvPr/>
        </p:nvSpPr>
        <p:spPr bwMode="auto">
          <a:xfrm>
            <a:off x="4211638" y="4164013"/>
            <a:ext cx="1008062" cy="196373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de-DE" altLang="de-DE" sz="2000" b="1" dirty="0">
                <a:solidFill>
                  <a:prstClr val="black"/>
                </a:solidFill>
                <a:latin typeface="Calibri" pitchFamily="34" charset="0"/>
              </a:rPr>
              <a:t>sprach-</a:t>
            </a:r>
            <a:r>
              <a:rPr lang="de-DE" altLang="de-DE" sz="2000" b="1" dirty="0" err="1">
                <a:solidFill>
                  <a:prstClr val="black"/>
                </a:solidFill>
                <a:latin typeface="Calibri" pitchFamily="34" charset="0"/>
              </a:rPr>
              <a:t>liche</a:t>
            </a:r>
            <a:r>
              <a:rPr lang="de-DE" altLang="de-DE" sz="2000" b="1" dirty="0">
                <a:solidFill>
                  <a:prstClr val="black"/>
                </a:solidFill>
                <a:latin typeface="Calibri" pitchFamily="34" charset="0"/>
              </a:rPr>
              <a:t> </a:t>
            </a:r>
            <a:r>
              <a:rPr lang="de-DE" altLang="de-DE" b="1" dirty="0">
                <a:solidFill>
                  <a:prstClr val="black"/>
                </a:solidFill>
                <a:latin typeface="Calibri" pitchFamily="34" charset="0"/>
              </a:rPr>
              <a:t>Fähig-</a:t>
            </a:r>
            <a:r>
              <a:rPr lang="de-DE" altLang="de-DE" b="1" dirty="0" err="1">
                <a:solidFill>
                  <a:prstClr val="black"/>
                </a:solidFill>
                <a:latin typeface="Calibri" pitchFamily="34" charset="0"/>
              </a:rPr>
              <a:t>keiten</a:t>
            </a:r>
            <a:endParaRPr lang="de-DE" altLang="de-DE" sz="2000" b="1" dirty="0">
              <a:solidFill>
                <a:prstClr val="black"/>
              </a:solidFill>
              <a:latin typeface="Calibri" pitchFamily="34" charset="0"/>
            </a:endParaRPr>
          </a:p>
        </p:txBody>
      </p:sp>
      <p:sp>
        <p:nvSpPr>
          <p:cNvPr id="19" name="AutoShape 38"/>
          <p:cNvSpPr>
            <a:spLocks noChangeArrowheads="1"/>
          </p:cNvSpPr>
          <p:nvPr/>
        </p:nvSpPr>
        <p:spPr bwMode="auto">
          <a:xfrm>
            <a:off x="4500563" y="3876675"/>
            <a:ext cx="360362" cy="287338"/>
          </a:xfrm>
          <a:prstGeom prst="upArrow">
            <a:avLst>
              <a:gd name="adj1" fmla="val 50000"/>
              <a:gd name="adj2" fmla="val 25000"/>
            </a:avLst>
          </a:prstGeom>
          <a:solidFill>
            <a:srgbClr val="4F81BD"/>
          </a:solidFill>
          <a:ln w="9525">
            <a:solidFill>
              <a:sysClr val="window" lastClr="FFFF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grpSp>
        <p:nvGrpSpPr>
          <p:cNvPr id="20" name="Group 47"/>
          <p:cNvGrpSpPr>
            <a:grpSpLocks/>
          </p:cNvGrpSpPr>
          <p:nvPr/>
        </p:nvGrpSpPr>
        <p:grpSpPr bwMode="auto">
          <a:xfrm>
            <a:off x="5292725" y="3876675"/>
            <a:ext cx="935038" cy="2266950"/>
            <a:chOff x="3334" y="2251"/>
            <a:chExt cx="589" cy="1428"/>
          </a:xfrm>
        </p:grpSpPr>
        <p:sp>
          <p:nvSpPr>
            <p:cNvPr id="21" name="Rectangle 11"/>
            <p:cNvSpPr>
              <a:spLocks noChangeArrowheads="1"/>
            </p:cNvSpPr>
            <p:nvPr/>
          </p:nvSpPr>
          <p:spPr bwMode="auto">
            <a:xfrm>
              <a:off x="3334" y="2432"/>
              <a:ext cx="589" cy="1247"/>
            </a:xfrm>
            <a:prstGeom prst="rect">
              <a:avLst/>
            </a:prstGeom>
            <a:solidFill>
              <a:srgbClr val="CCFFCC"/>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sp>
          <p:nvSpPr>
            <p:cNvPr id="22" name="Text Box 23"/>
            <p:cNvSpPr txBox="1">
              <a:spLocks noChangeArrowheads="1"/>
            </p:cNvSpPr>
            <p:nvPr/>
          </p:nvSpPr>
          <p:spPr bwMode="auto">
            <a:xfrm>
              <a:off x="3387" y="2475"/>
              <a:ext cx="491" cy="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800" b="1" i="0" u="none" strike="noStrike" kern="0" cap="none" spc="0" normalizeH="0" baseline="0" noProof="0" dirty="0" err="1">
                  <a:ln>
                    <a:noFill/>
                  </a:ln>
                  <a:solidFill>
                    <a:prstClr val="black"/>
                  </a:solidFill>
                  <a:effectLst/>
                  <a:uLnTx/>
                  <a:uFillTx/>
                  <a:latin typeface="Calibri" pitchFamily="34" charset="0"/>
                  <a:cs typeface="Arial" charset="0"/>
                </a:rPr>
                <a:t>emo-tio-nale</a:t>
              </a:r>
              <a:r>
                <a:rPr kumimoji="0" lang="de-DE" altLang="de-DE" sz="1800" b="1" i="0" u="none" strike="noStrike" kern="0" cap="none" spc="0" normalizeH="0" baseline="0" noProof="0" dirty="0">
                  <a:ln>
                    <a:noFill/>
                  </a:ln>
                  <a:solidFill>
                    <a:prstClr val="black"/>
                  </a:solidFill>
                  <a:effectLst/>
                  <a:uLnTx/>
                  <a:uFillTx/>
                  <a:latin typeface="Calibri" pitchFamily="34" charset="0"/>
                  <a:cs typeface="Arial" charset="0"/>
                </a:rPr>
                <a:t> </a:t>
              </a:r>
              <a:r>
                <a:rPr kumimoji="0" lang="de-DE" altLang="de-DE" sz="1800" b="1" i="0" u="none" strike="noStrike" kern="0" cap="none" spc="0" normalizeH="0" baseline="0" noProof="0" dirty="0" err="1">
                  <a:ln>
                    <a:noFill/>
                  </a:ln>
                  <a:solidFill>
                    <a:prstClr val="black"/>
                  </a:solidFill>
                  <a:effectLst/>
                  <a:uLnTx/>
                  <a:uFillTx/>
                  <a:latin typeface="Calibri" pitchFamily="34" charset="0"/>
                  <a:cs typeface="Arial" charset="0"/>
                </a:rPr>
                <a:t>Stabi-lität</a:t>
              </a:r>
              <a:endParaRPr kumimoji="0" lang="de-DE" altLang="de-DE" sz="1800" b="0" i="0" u="none" strike="noStrike" kern="0" cap="none" spc="0" normalizeH="0" baseline="0" noProof="0" dirty="0">
                <a:ln>
                  <a:noFill/>
                </a:ln>
                <a:solidFill>
                  <a:prstClr val="black"/>
                </a:solidFill>
                <a:effectLst/>
                <a:uLnTx/>
                <a:uFillTx/>
                <a:latin typeface="Calibri" pitchFamily="34" charset="0"/>
                <a:cs typeface="Arial" charset="0"/>
              </a:endParaRPr>
            </a:p>
          </p:txBody>
        </p:sp>
        <p:sp>
          <p:nvSpPr>
            <p:cNvPr id="23" name="AutoShape 37"/>
            <p:cNvSpPr>
              <a:spLocks noChangeArrowheads="1"/>
            </p:cNvSpPr>
            <p:nvPr/>
          </p:nvSpPr>
          <p:spPr bwMode="auto">
            <a:xfrm>
              <a:off x="3515" y="2251"/>
              <a:ext cx="227" cy="181"/>
            </a:xfrm>
            <a:prstGeom prst="upArrow">
              <a:avLst>
                <a:gd name="adj1" fmla="val 50000"/>
                <a:gd name="adj2" fmla="val 25000"/>
              </a:avLst>
            </a:prstGeom>
            <a:solidFill>
              <a:srgbClr val="4F81BD"/>
            </a:solidFill>
            <a:ln w="9525">
              <a:solidFill>
                <a:sysClr val="window" lastClr="FFFF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grpSp>
      <p:grpSp>
        <p:nvGrpSpPr>
          <p:cNvPr id="24" name="Group 48"/>
          <p:cNvGrpSpPr>
            <a:grpSpLocks/>
          </p:cNvGrpSpPr>
          <p:nvPr/>
        </p:nvGrpSpPr>
        <p:grpSpPr bwMode="auto">
          <a:xfrm>
            <a:off x="6372225" y="3857625"/>
            <a:ext cx="936625" cy="2266950"/>
            <a:chOff x="4014" y="2251"/>
            <a:chExt cx="590" cy="1428"/>
          </a:xfrm>
        </p:grpSpPr>
        <p:sp>
          <p:nvSpPr>
            <p:cNvPr id="25" name="Rectangle 9"/>
            <p:cNvSpPr>
              <a:spLocks noChangeArrowheads="1"/>
            </p:cNvSpPr>
            <p:nvPr/>
          </p:nvSpPr>
          <p:spPr bwMode="auto">
            <a:xfrm>
              <a:off x="4014" y="2432"/>
              <a:ext cx="589" cy="1247"/>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sp>
          <p:nvSpPr>
            <p:cNvPr id="26" name="Text Box 21"/>
            <p:cNvSpPr txBox="1">
              <a:spLocks noChangeArrowheads="1"/>
            </p:cNvSpPr>
            <p:nvPr/>
          </p:nvSpPr>
          <p:spPr bwMode="auto">
            <a:xfrm>
              <a:off x="4014" y="2475"/>
              <a:ext cx="590" cy="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2000" b="1" i="0" u="none" strike="noStrike" kern="0" cap="none" spc="0" normalizeH="0" baseline="0" noProof="0" dirty="0">
                  <a:ln>
                    <a:noFill/>
                  </a:ln>
                  <a:solidFill>
                    <a:prstClr val="black"/>
                  </a:solidFill>
                  <a:effectLst/>
                  <a:uLnTx/>
                  <a:uFillTx/>
                  <a:latin typeface="Calibri" pitchFamily="34" charset="0"/>
                  <a:cs typeface="Arial" charset="0"/>
                </a:rPr>
                <a:t>Lern-</a:t>
              </a:r>
              <a:r>
                <a:rPr kumimoji="0" lang="de-DE" altLang="de-DE" sz="2000" b="1" i="0" u="none" strike="noStrike" kern="0" cap="none" spc="0" normalizeH="0" baseline="0" noProof="0" dirty="0" err="1">
                  <a:ln>
                    <a:noFill/>
                  </a:ln>
                  <a:solidFill>
                    <a:prstClr val="black"/>
                  </a:solidFill>
                  <a:effectLst/>
                  <a:uLnTx/>
                  <a:uFillTx/>
                  <a:latin typeface="Calibri" pitchFamily="34" charset="0"/>
                  <a:cs typeface="Arial" charset="0"/>
                </a:rPr>
                <a:t>moti</a:t>
              </a:r>
              <a:r>
                <a:rPr kumimoji="0" lang="de-DE" altLang="de-DE" sz="2000" b="1" i="0" u="none" strike="noStrike" kern="0" cap="none" spc="0" normalizeH="0" baseline="0" noProof="0" dirty="0">
                  <a:ln>
                    <a:noFill/>
                  </a:ln>
                  <a:solidFill>
                    <a:prstClr val="black"/>
                  </a:solidFill>
                  <a:effectLst/>
                  <a:uLnTx/>
                  <a:uFillTx/>
                  <a:latin typeface="Calibri" pitchFamily="34" charset="0"/>
                  <a:cs typeface="Arial" charset="0"/>
                </a:rPr>
                <a:t>-</a:t>
              </a:r>
              <a:r>
                <a:rPr kumimoji="0" lang="de-DE" altLang="de-DE" sz="2000" b="1" i="0" u="none" strike="noStrike" kern="0" cap="none" spc="0" normalizeH="0" baseline="0" noProof="0" dirty="0" err="1">
                  <a:ln>
                    <a:noFill/>
                  </a:ln>
                  <a:solidFill>
                    <a:prstClr val="black"/>
                  </a:solidFill>
                  <a:effectLst/>
                  <a:uLnTx/>
                  <a:uFillTx/>
                  <a:latin typeface="Calibri" pitchFamily="34" charset="0"/>
                  <a:cs typeface="Arial" charset="0"/>
                </a:rPr>
                <a:t>vation</a:t>
              </a:r>
              <a:endParaRPr kumimoji="0" lang="de-DE" altLang="de-DE" sz="2000" b="0" i="0" u="none" strike="noStrike" kern="0" cap="none" spc="0" normalizeH="0" baseline="0" noProof="0" dirty="0">
                <a:ln>
                  <a:noFill/>
                </a:ln>
                <a:solidFill>
                  <a:prstClr val="black"/>
                </a:solidFill>
                <a:effectLst/>
                <a:uLnTx/>
                <a:uFillTx/>
                <a:latin typeface="Calibri" pitchFamily="34" charset="0"/>
                <a:cs typeface="Arial" charset="0"/>
              </a:endParaRPr>
            </a:p>
          </p:txBody>
        </p:sp>
        <p:sp>
          <p:nvSpPr>
            <p:cNvPr id="27" name="AutoShape 42"/>
            <p:cNvSpPr>
              <a:spLocks noChangeArrowheads="1"/>
            </p:cNvSpPr>
            <p:nvPr/>
          </p:nvSpPr>
          <p:spPr bwMode="auto">
            <a:xfrm>
              <a:off x="4241" y="2251"/>
              <a:ext cx="227" cy="181"/>
            </a:xfrm>
            <a:prstGeom prst="upArrow">
              <a:avLst>
                <a:gd name="adj1" fmla="val 50000"/>
                <a:gd name="adj2" fmla="val 25000"/>
              </a:avLst>
            </a:prstGeom>
            <a:solidFill>
              <a:srgbClr val="4F81BD"/>
            </a:solidFill>
            <a:ln w="9525">
              <a:solidFill>
                <a:sysClr val="window" lastClr="FFFF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grpSp>
      <p:grpSp>
        <p:nvGrpSpPr>
          <p:cNvPr id="28" name="Group 49"/>
          <p:cNvGrpSpPr>
            <a:grpSpLocks/>
          </p:cNvGrpSpPr>
          <p:nvPr/>
        </p:nvGrpSpPr>
        <p:grpSpPr bwMode="auto">
          <a:xfrm>
            <a:off x="7451725" y="3857625"/>
            <a:ext cx="936625" cy="2266950"/>
            <a:chOff x="4694" y="2251"/>
            <a:chExt cx="590" cy="1428"/>
          </a:xfrm>
        </p:grpSpPr>
        <p:sp>
          <p:nvSpPr>
            <p:cNvPr id="29" name="Rectangle 10"/>
            <p:cNvSpPr>
              <a:spLocks noChangeArrowheads="1"/>
            </p:cNvSpPr>
            <p:nvPr/>
          </p:nvSpPr>
          <p:spPr bwMode="auto">
            <a:xfrm>
              <a:off x="4694" y="2432"/>
              <a:ext cx="589" cy="1247"/>
            </a:xfrm>
            <a:prstGeom prst="rect">
              <a:avLst/>
            </a:prstGeom>
            <a:solidFill>
              <a:srgbClr val="CC99FF">
                <a:alpha val="50195"/>
              </a:srgbClr>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sp>
          <p:nvSpPr>
            <p:cNvPr id="30" name="Text Box 22"/>
            <p:cNvSpPr txBox="1">
              <a:spLocks noChangeArrowheads="1"/>
            </p:cNvSpPr>
            <p:nvPr/>
          </p:nvSpPr>
          <p:spPr bwMode="auto">
            <a:xfrm>
              <a:off x="4694" y="2475"/>
              <a:ext cx="590"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2000" b="1" i="0" u="none" strike="noStrike" kern="0" cap="none" spc="0" normalizeH="0" baseline="0" noProof="0" dirty="0">
                  <a:ln>
                    <a:noFill/>
                  </a:ln>
                  <a:solidFill>
                    <a:prstClr val="black"/>
                  </a:solidFill>
                  <a:effectLst/>
                  <a:uLnTx/>
                  <a:uFillTx/>
                  <a:latin typeface="Calibri" pitchFamily="34" charset="0"/>
                  <a:cs typeface="Arial" charset="0"/>
                </a:rPr>
                <a:t>soziale </a:t>
              </a:r>
              <a:r>
                <a:rPr kumimoji="0" lang="de-DE" altLang="de-DE" sz="2000" b="1" i="0" u="none" strike="noStrike" kern="0" cap="none" spc="0" normalizeH="0" baseline="0" noProof="0" dirty="0" err="1">
                  <a:ln>
                    <a:noFill/>
                  </a:ln>
                  <a:solidFill>
                    <a:prstClr val="black"/>
                  </a:solidFill>
                  <a:effectLst/>
                  <a:uLnTx/>
                  <a:uFillTx/>
                  <a:latin typeface="Calibri" pitchFamily="34" charset="0"/>
                  <a:cs typeface="Arial" charset="0"/>
                </a:rPr>
                <a:t>Kom-pe-tenzen</a:t>
              </a:r>
              <a:endParaRPr kumimoji="0" lang="de-DE" altLang="de-DE" sz="2000" b="0" i="0" u="none" strike="noStrike" kern="0" cap="none" spc="0" normalizeH="0" baseline="0" noProof="0" dirty="0">
                <a:ln>
                  <a:noFill/>
                </a:ln>
                <a:solidFill>
                  <a:prstClr val="black"/>
                </a:solidFill>
                <a:effectLst/>
                <a:uLnTx/>
                <a:uFillTx/>
                <a:latin typeface="Calibri" pitchFamily="34" charset="0"/>
                <a:cs typeface="Arial" charset="0"/>
              </a:endParaRPr>
            </a:p>
          </p:txBody>
        </p:sp>
        <p:sp>
          <p:nvSpPr>
            <p:cNvPr id="31" name="AutoShape 41"/>
            <p:cNvSpPr>
              <a:spLocks noChangeArrowheads="1"/>
            </p:cNvSpPr>
            <p:nvPr/>
          </p:nvSpPr>
          <p:spPr bwMode="auto">
            <a:xfrm>
              <a:off x="4830" y="2251"/>
              <a:ext cx="227" cy="181"/>
            </a:xfrm>
            <a:prstGeom prst="upArrow">
              <a:avLst>
                <a:gd name="adj1" fmla="val 50000"/>
                <a:gd name="adj2" fmla="val 25000"/>
              </a:avLst>
            </a:prstGeom>
            <a:solidFill>
              <a:srgbClr val="4F81BD"/>
            </a:solidFill>
            <a:ln w="9525">
              <a:solidFill>
                <a:sysClr val="window" lastClr="FFFF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white"/>
                </a:solidFill>
                <a:effectLst/>
                <a:uLnTx/>
                <a:uFillTx/>
                <a:latin typeface="Calibri" pitchFamily="34" charset="0"/>
                <a:cs typeface="Arial" charset="0"/>
              </a:endParaRPr>
            </a:p>
          </p:txBody>
        </p:sp>
      </p:grpSp>
    </p:spTree>
    <p:extLst>
      <p:ext uri="{BB962C8B-B14F-4D97-AF65-F5344CB8AC3E}">
        <p14:creationId xmlns:p14="http://schemas.microsoft.com/office/powerpoint/2010/main" val="359210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fontScale="90000"/>
          </a:bodyPr>
          <a:lstStyle/>
          <a:p>
            <a:r>
              <a:rPr lang="de-DE" dirty="0"/>
              <a:t>Das Einschulungsspiel am Tag der Schuleinschreibung (ca. 30 Minuten)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8223514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827584" y="6381328"/>
            <a:ext cx="7848872" cy="369332"/>
          </a:xfrm>
          <a:prstGeom prst="rect">
            <a:avLst/>
          </a:prstGeom>
          <a:noFill/>
        </p:spPr>
        <p:txBody>
          <a:bodyPr wrap="square" rtlCol="0">
            <a:spAutoFit/>
          </a:bodyPr>
          <a:lstStyle/>
          <a:p>
            <a:r>
              <a:rPr lang="de-DE" b="1" dirty="0">
                <a:sym typeface="Wingdings" panose="05000000000000000000" pitchFamily="2" charset="2"/>
              </a:rPr>
              <a:t> Benötigt Ihr Kind in einem Bereich noch Unterstützung Beratungsbriefe</a:t>
            </a:r>
            <a:endParaRPr lang="de-DE" b="1" dirty="0"/>
          </a:p>
        </p:txBody>
      </p:sp>
    </p:spTree>
    <p:extLst>
      <p:ext uri="{BB962C8B-B14F-4D97-AF65-F5344CB8AC3E}">
        <p14:creationId xmlns:p14="http://schemas.microsoft.com/office/powerpoint/2010/main" val="117652932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Bildschirmpräsentation (4:3)</PresentationFormat>
  <Paragraphs>153</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Bookman Old Style</vt:lpstr>
      <vt:lpstr>Calibri</vt:lpstr>
      <vt:lpstr>Wingdings</vt:lpstr>
      <vt:lpstr>Larissa</vt:lpstr>
      <vt:lpstr>Informationen zur   Schuleinschreibung</vt:lpstr>
      <vt:lpstr>: Termin für die Schuleinschreibung: </vt:lpstr>
      <vt:lpstr>Das müssen Sie bei persönlicher Anmeldung mitbringen oder vorlegen:</vt:lpstr>
      <vt:lpstr>PowerPoint-Präsentation</vt:lpstr>
      <vt:lpstr>So lernen wir Ihr Kind kennen</vt:lpstr>
      <vt:lpstr>Warum möchten wir Ihr Kind so gut kennen lernen?</vt:lpstr>
      <vt:lpstr>Wann ist ein Kind schulfähig?</vt:lpstr>
      <vt:lpstr>PowerPoint-Präsentation</vt:lpstr>
      <vt:lpstr>Das Einschulungsspiel am Tag der Schuleinschreibung (ca. 30 Minuten)</vt:lpstr>
      <vt:lpstr>Das Schulspiel</vt:lpstr>
      <vt:lpstr>Die Empfehlungen nach dem Einschreibungsspiel und Schulspiel</vt:lpstr>
      <vt:lpstr>Ablauf des Tages der offenen Tür am 07.02.2026</vt:lpstr>
      <vt:lpstr>Über was kann ich mich informieren?</vt:lpstr>
      <vt:lpstr>Vielen Dank für Ihre Aufmerksamkeit!</vt:lpstr>
      <vt:lpstr>Infos zum Ganztag</vt:lpstr>
      <vt:lpstr>Kontaktmöglichkeit bei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Informationen zur Schuleinschreibung</dc:title>
  <dc:creator>Andrea Noha</dc:creator>
  <cp:lastModifiedBy>Hausner Carolin</cp:lastModifiedBy>
  <cp:revision>74</cp:revision>
  <cp:lastPrinted>2022-11-23T11:04:13Z</cp:lastPrinted>
  <dcterms:created xsi:type="dcterms:W3CDTF">2017-03-01T13:45:52Z</dcterms:created>
  <dcterms:modified xsi:type="dcterms:W3CDTF">2026-01-28T09:54:57Z</dcterms:modified>
</cp:coreProperties>
</file>